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sldIdLst>
    <p:sldId id="256" r:id="rId2"/>
    <p:sldId id="340" r:id="rId3"/>
    <p:sldId id="311" r:id="rId4"/>
    <p:sldId id="312" r:id="rId5"/>
    <p:sldId id="313" r:id="rId6"/>
    <p:sldId id="314" r:id="rId7"/>
    <p:sldId id="315" r:id="rId8"/>
    <p:sldId id="327" r:id="rId9"/>
    <p:sldId id="332" r:id="rId10"/>
    <p:sldId id="336" r:id="rId11"/>
    <p:sldId id="331" r:id="rId12"/>
    <p:sldId id="337" r:id="rId13"/>
    <p:sldId id="333" r:id="rId14"/>
    <p:sldId id="338" r:id="rId15"/>
    <p:sldId id="335" r:id="rId16"/>
    <p:sldId id="339" r:id="rId17"/>
    <p:sldId id="328" r:id="rId18"/>
    <p:sldId id="330" r:id="rId19"/>
    <p:sldId id="325" r:id="rId20"/>
    <p:sldId id="316" r:id="rId21"/>
    <p:sldId id="326" r:id="rId22"/>
    <p:sldId id="322" r:id="rId23"/>
    <p:sldId id="323" r:id="rId24"/>
    <p:sldId id="317" r:id="rId25"/>
    <p:sldId id="318" r:id="rId26"/>
    <p:sldId id="320" r:id="rId27"/>
    <p:sldId id="342" r:id="rId28"/>
    <p:sldId id="319" r:id="rId29"/>
    <p:sldId id="329" r:id="rId30"/>
    <p:sldId id="310" r:id="rId31"/>
  </p:sldIdLst>
  <p:sldSz cx="9144000" cy="6858000" type="screen4x3"/>
  <p:notesSz cx="7099300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1A0C0E0-9771-4FC3-BE76-908BC5680D97}">
          <p14:sldIdLst>
            <p14:sldId id="256"/>
            <p14:sldId id="340"/>
            <p14:sldId id="311"/>
          </p14:sldIdLst>
        </p14:section>
        <p14:section name="Intro" id="{F40B85D7-0426-45D7-AE08-786486593D8D}">
          <p14:sldIdLst>
            <p14:sldId id="312"/>
            <p14:sldId id="313"/>
            <p14:sldId id="314"/>
            <p14:sldId id="315"/>
            <p14:sldId id="327"/>
            <p14:sldId id="332"/>
            <p14:sldId id="336"/>
            <p14:sldId id="331"/>
            <p14:sldId id="337"/>
            <p14:sldId id="333"/>
            <p14:sldId id="338"/>
            <p14:sldId id="335"/>
            <p14:sldId id="339"/>
            <p14:sldId id="328"/>
            <p14:sldId id="330"/>
          </p14:sldIdLst>
        </p14:section>
        <p14:section name="Implementation" id="{857A226D-4C5B-4790-9669-4C67BB7ECB0A}">
          <p14:sldIdLst>
            <p14:sldId id="325"/>
            <p14:sldId id="316"/>
            <p14:sldId id="326"/>
            <p14:sldId id="322"/>
            <p14:sldId id="323"/>
          </p14:sldIdLst>
        </p14:section>
        <p14:section name="DeConvNet" id="{BDA17D97-5C9A-40EA-8E17-3A61A70C014A}">
          <p14:sldIdLst>
            <p14:sldId id="317"/>
            <p14:sldId id="318"/>
            <p14:sldId id="320"/>
            <p14:sldId id="342"/>
            <p14:sldId id="319"/>
            <p14:sldId id="329"/>
            <p14:sldId id="3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BDBD"/>
    <a:srgbClr val="FFC000"/>
    <a:srgbClr val="E46C0A"/>
    <a:srgbClr val="8EB4E3"/>
    <a:srgbClr val="E2245A"/>
    <a:srgbClr val="52FC24"/>
    <a:srgbClr val="E3237A"/>
    <a:srgbClr val="E81E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23" autoAdjust="0"/>
  </p:normalViewPr>
  <p:slideViewPr>
    <p:cSldViewPr>
      <p:cViewPr varScale="1">
        <p:scale>
          <a:sx n="87" d="100"/>
          <a:sy n="87" d="100"/>
        </p:scale>
        <p:origin x="1358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2" d="100"/>
          <a:sy n="62" d="100"/>
        </p:scale>
        <p:origin x="-2862" y="-8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558A2DA-1B13-473C-A658-BC891967A615}" type="datetimeFigureOut">
              <a:rPr lang="ko-KR" altLang="en-US" smtClean="0"/>
              <a:pPr/>
              <a:t>2017-06-29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837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60405-DC48-4057-A953-663B8C9A8C4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282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685800" y="1628800"/>
            <a:ext cx="7772400" cy="1470025"/>
          </a:xfrm>
        </p:spPr>
        <p:txBody>
          <a:bodyPr/>
          <a:lstStyle>
            <a:lvl1pPr>
              <a:defRPr b="1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altLang="ko-KR" dirty="0" smtClean="0"/>
              <a:t>Edit Master Title Style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714752"/>
            <a:ext cx="6400800" cy="1345704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 smtClean="0"/>
              <a:t>Edit Master Sub-Title Style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FFF8C-545C-4C73-8900-405F7BBE764F}" type="datetime1">
              <a:rPr lang="ko-KR" altLang="en-US" smtClean="0"/>
              <a:pPr/>
              <a:t>2017-06-29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Picture 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1192" y="5643578"/>
            <a:ext cx="34290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4DABD-D7BD-4CF0-A761-374D3E06ED12}" type="datetime1">
              <a:rPr lang="ko-KR" altLang="en-US" smtClean="0"/>
              <a:pPr/>
              <a:t>2017-06-29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72A5C-4634-4B76-81E2-F6D6AAE7E58E}" type="datetime1">
              <a:rPr lang="ko-KR" altLang="en-US" smtClean="0"/>
              <a:pPr/>
              <a:t>2017-06-29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7"/>
          <p:cNvSpPr/>
          <p:nvPr/>
        </p:nvSpPr>
        <p:spPr>
          <a:xfrm>
            <a:off x="0" y="-3339"/>
            <a:ext cx="9144000" cy="717854"/>
          </a:xfrm>
          <a:prstGeom prst="rect">
            <a:avLst/>
          </a:prstGeom>
          <a:solidFill>
            <a:srgbClr val="C80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61794" y="39337"/>
            <a:ext cx="8640960" cy="634082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altLang="ko-KR" dirty="0" smtClean="0"/>
              <a:t>Title Comes Here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261794" y="877898"/>
            <a:ext cx="8640960" cy="5633010"/>
          </a:xfrm>
        </p:spPr>
        <p:txBody>
          <a:bodyPr>
            <a:normAutofit/>
          </a:bodyPr>
          <a:lstStyle>
            <a:lvl1pPr>
              <a:defRPr sz="2400">
                <a:latin typeface="Calibri" pitchFamily="34" charset="0"/>
                <a:cs typeface="Calibri" pitchFamily="34" charset="0"/>
              </a:defRPr>
            </a:lvl1pPr>
            <a:lvl2pPr>
              <a:buFont typeface="Wingdings" pitchFamily="2" charset="2"/>
              <a:buChar char="§"/>
              <a:defRPr sz="2000">
                <a:latin typeface="Calibri" pitchFamily="34" charset="0"/>
                <a:cs typeface="Calibri" pitchFamily="34" charset="0"/>
              </a:defRPr>
            </a:lvl2pPr>
            <a:lvl3pPr>
              <a:defRPr sz="1800">
                <a:latin typeface="Calibri" pitchFamily="34" charset="0"/>
                <a:cs typeface="Calibri" pitchFamily="34" charset="0"/>
              </a:defRPr>
            </a:lvl3pPr>
            <a:lvl4pPr>
              <a:defRPr sz="1600" baseline="0">
                <a:latin typeface="Calibri" pitchFamily="34" charset="0"/>
                <a:cs typeface="Calibri" pitchFamily="34" charset="0"/>
              </a:defRPr>
            </a:lvl4pPr>
            <a:lvl5pPr>
              <a:defRPr sz="16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altLang="ko-KR" dirty="0" smtClean="0"/>
              <a:t>Edit Master Text Style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The Second Level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The Third Level</a:t>
            </a:r>
            <a:endParaRPr lang="ko-KR" altLang="en-US" dirty="0" smtClean="0"/>
          </a:p>
          <a:p>
            <a:pPr lvl="3"/>
            <a:r>
              <a:rPr lang="en-US" altLang="ko-KR" dirty="0" smtClean="0"/>
              <a:t>The Forth Level</a:t>
            </a:r>
            <a:endParaRPr lang="ko-KR" altLang="en-US" dirty="0" smtClean="0"/>
          </a:p>
          <a:p>
            <a:pPr lvl="4"/>
            <a:r>
              <a:rPr lang="en-US" altLang="ko-KR" dirty="0" smtClean="0"/>
              <a:t>The Fifth Level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5496" y="6604956"/>
            <a:ext cx="504056" cy="240344"/>
          </a:xfrm>
        </p:spPr>
        <p:txBody>
          <a:bodyPr/>
          <a:lstStyle>
            <a:lvl1pPr algn="ctr">
              <a:defRPr sz="2000" b="1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3E1FC426-FC13-4AC3-BA82-A30224B2228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11" name="그룹 6"/>
          <p:cNvGrpSpPr/>
          <p:nvPr userDrawn="1"/>
        </p:nvGrpSpPr>
        <p:grpSpPr>
          <a:xfrm>
            <a:off x="0" y="6604955"/>
            <a:ext cx="9144000" cy="253588"/>
            <a:chOff x="0" y="6656570"/>
            <a:chExt cx="9144000" cy="253588"/>
          </a:xfrm>
        </p:grpSpPr>
        <p:sp>
          <p:nvSpPr>
            <p:cNvPr id="12" name="직사각형 7"/>
            <p:cNvSpPr/>
            <p:nvPr/>
          </p:nvSpPr>
          <p:spPr>
            <a:xfrm>
              <a:off x="0" y="6656570"/>
              <a:ext cx="9144000" cy="253588"/>
            </a:xfrm>
            <a:prstGeom prst="rect">
              <a:avLst/>
            </a:prstGeom>
            <a:solidFill>
              <a:srgbClr val="C80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Picture 7" descr="D:\개인 잡상\POSTECH_logo.png"/>
            <p:cNvPicPr>
              <a:picLocks noChangeAspect="1" noChangeArrowheads="1"/>
            </p:cNvPicPr>
            <p:nvPr/>
          </p:nvPicPr>
          <p:blipFill rotWithShape="1">
            <a:blip r:embed="rId2"/>
            <a:srcRect l="7514" t="60806" r="-985" b="-4029"/>
            <a:stretch/>
          </p:blipFill>
          <p:spPr bwMode="auto">
            <a:xfrm>
              <a:off x="7119950" y="6687392"/>
              <a:ext cx="2011680" cy="18288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5968B-DE0F-4A2E-BDA2-9E0B34D248C3}" type="datetime1">
              <a:rPr lang="ko-KR" altLang="en-US" smtClean="0"/>
              <a:pPr/>
              <a:t>2017-06-29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AD65F-2ECD-4658-8919-8D7989BE0256}" type="datetime1">
              <a:rPr lang="ko-KR" altLang="en-US" smtClean="0"/>
              <a:pPr/>
              <a:t>2017-06-29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713DC-F2AA-4AEF-87C6-3CF1B50BF606}" type="datetime1">
              <a:rPr lang="ko-KR" altLang="en-US" smtClean="0"/>
              <a:pPr/>
              <a:t>2017-06-29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2AC63-06B4-4808-8F23-713CF7047ED7}" type="datetime1">
              <a:rPr lang="ko-KR" altLang="en-US" smtClean="0"/>
              <a:pPr/>
              <a:t>2017-06-29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68E36-FA5B-499D-8CD7-F12032C0B813}" type="datetime1">
              <a:rPr lang="ko-KR" altLang="en-US" smtClean="0"/>
              <a:pPr/>
              <a:t>2017-06-29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EE80-8881-4A23-B7D1-9E72CAB35D19}" type="datetime1">
              <a:rPr lang="ko-KR" altLang="en-US" smtClean="0"/>
              <a:pPr/>
              <a:t>2017-06-29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0B900-09DB-4E11-A53B-2B86C6557024}" type="datetime1">
              <a:rPr lang="ko-KR" altLang="en-US" smtClean="0"/>
              <a:pPr/>
              <a:t>2017-06-29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484784"/>
            <a:ext cx="8229600" cy="4641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60D6E1-C6C0-4D83-9D3F-1D649F779640}" type="datetime1">
              <a:rPr lang="ko-KR" altLang="en-US" smtClean="0"/>
              <a:pPr/>
              <a:t>2017-06-29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FC426-FC13-4AC3-BA82-A30224B222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home.bharathh.info/pubs/codes/SBD/download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scoco.org/dataset/#download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gchang/POSTECH_CV_Tutorials.gi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pillow.readthedocs.io/en/3.1.x/reference/Image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Semantic Segmentation</a:t>
            </a: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2400" dirty="0" smtClean="0"/>
              <a:t>삼성 </a:t>
            </a:r>
            <a:r>
              <a:rPr lang="en-US" altLang="ko-KR" sz="2400" dirty="0" smtClean="0"/>
              <a:t>AI </a:t>
            </a:r>
            <a:r>
              <a:rPr lang="ko-KR" altLang="en-US" sz="2400" dirty="0" smtClean="0"/>
              <a:t>교육</a:t>
            </a:r>
            <a:endParaRPr lang="en-US" altLang="ko-KR" sz="2400" dirty="0" smtClean="0"/>
          </a:p>
          <a:p>
            <a:r>
              <a:rPr lang="ko-KR" altLang="en-US" sz="2400" dirty="0" smtClean="0"/>
              <a:t>컴퓨터 비전 </a:t>
            </a:r>
            <a:endParaRPr lang="en-US" altLang="ko-KR" sz="2400" dirty="0" smtClean="0"/>
          </a:p>
          <a:p>
            <a:endParaRPr lang="en-US" altLang="ko-KR" sz="1800" dirty="0" smtClean="0"/>
          </a:p>
          <a:p>
            <a:r>
              <a:rPr lang="ko-KR" altLang="en-US" sz="1800" dirty="0" smtClean="0"/>
              <a:t>문종환     </a:t>
            </a:r>
            <a:r>
              <a:rPr lang="ko-KR" altLang="en-US" sz="1800" dirty="0" err="1" smtClean="0"/>
              <a:t>김단일</a:t>
            </a:r>
            <a:endParaRPr lang="en-US" altLang="ko-KR" sz="1800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Bilinear interpolation</a:t>
            </a:r>
            <a:endParaRPr lang="ko-KR" altLang="en-US" dirty="0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</p:nvPr>
        </p:nvGraphicFramePr>
        <p:xfrm>
          <a:off x="2589978" y="4846130"/>
          <a:ext cx="766800" cy="7661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400">
                  <a:extLst>
                    <a:ext uri="{9D8B030D-6E8A-4147-A177-3AD203B41FA5}">
                      <a16:colId xmlns:a16="http://schemas.microsoft.com/office/drawing/2014/main" val="1666412970"/>
                    </a:ext>
                  </a:extLst>
                </a:gridCol>
                <a:gridCol w="383400">
                  <a:extLst>
                    <a:ext uri="{9D8B030D-6E8A-4147-A177-3AD203B41FA5}">
                      <a16:colId xmlns:a16="http://schemas.microsoft.com/office/drawing/2014/main" val="3373818703"/>
                    </a:ext>
                  </a:extLst>
                </a:gridCol>
              </a:tblGrid>
              <a:tr h="400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636509"/>
                  </a:ext>
                </a:extLst>
              </a:tr>
              <a:tr h="3196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4866872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61812" t="14338" b="35692"/>
          <a:stretch/>
        </p:blipFill>
        <p:spPr>
          <a:xfrm>
            <a:off x="899592" y="980728"/>
            <a:ext cx="3434868" cy="29749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963" t="13150" r="59450" b="60676"/>
          <a:stretch/>
        </p:blipFill>
        <p:spPr>
          <a:xfrm>
            <a:off x="4654282" y="1705040"/>
            <a:ext cx="3839090" cy="1723673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>
            <a:off x="3779912" y="5229200"/>
            <a:ext cx="122413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039139"/>
              </p:ext>
            </p:extLst>
          </p:nvPr>
        </p:nvGraphicFramePr>
        <p:xfrm>
          <a:off x="5292080" y="4654100"/>
          <a:ext cx="1440000" cy="115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00">
                  <a:extLst>
                    <a:ext uri="{9D8B030D-6E8A-4147-A177-3AD203B41FA5}">
                      <a16:colId xmlns:a16="http://schemas.microsoft.com/office/drawing/2014/main" val="1759615934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3291989588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2976501006"/>
                    </a:ext>
                  </a:extLst>
                </a:gridCol>
              </a:tblGrid>
              <a:tr h="383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1.5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892509"/>
                  </a:ext>
                </a:extLst>
              </a:tr>
              <a:tr h="383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2.5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442806"/>
                  </a:ext>
                </a:extLst>
              </a:tr>
              <a:tr h="383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3.5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3587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8089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Deconvolutional</a:t>
            </a:r>
            <a:r>
              <a:rPr lang="en-US" altLang="ko-KR" dirty="0" smtClean="0"/>
              <a:t> Layer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Convolution works,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70" y="1516666"/>
            <a:ext cx="8152320" cy="450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202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Deconvolutional</a:t>
            </a:r>
            <a:r>
              <a:rPr lang="en-US" altLang="ko-KR" dirty="0" smtClean="0"/>
              <a:t> Layer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Deconvolution works,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745" y="1628800"/>
            <a:ext cx="7067058" cy="436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10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Deconvolutional</a:t>
            </a:r>
            <a:r>
              <a:rPr lang="en-US" altLang="ko-KR" dirty="0" smtClean="0"/>
              <a:t> Layer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Deconvolution works</a:t>
            </a:r>
            <a:r>
              <a:rPr lang="en-US" altLang="ko-KR" dirty="0" smtClean="0"/>
              <a:t>,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Simply,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200272" y="6285440"/>
            <a:ext cx="29082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https://arxiv.org/pdf/1603.07285.pdf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2652"/>
          <a:stretch/>
        </p:blipFill>
        <p:spPr>
          <a:xfrm>
            <a:off x="683568" y="1660392"/>
            <a:ext cx="8028655" cy="33527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7544" y="5733256"/>
            <a:ext cx="8465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tf.nn.conv2d_transpose(</a:t>
            </a:r>
            <a:r>
              <a:rPr lang="en-US" altLang="ko-KR" dirty="0" err="1" smtClean="0"/>
              <a:t>input_layer</a:t>
            </a:r>
            <a:r>
              <a:rPr lang="en-US" altLang="ko-KR" dirty="0" smtClean="0"/>
              <a:t>, filter, </a:t>
            </a:r>
            <a:r>
              <a:rPr lang="en-US" altLang="ko-KR" dirty="0" err="1" smtClean="0"/>
              <a:t>output_shape</a:t>
            </a:r>
            <a:r>
              <a:rPr lang="en-US" altLang="ko-KR" dirty="0" smtClean="0"/>
              <a:t>, strides, padding)</a:t>
            </a:r>
          </a:p>
          <a:p>
            <a:r>
              <a:rPr lang="en-US" altLang="ko-KR" dirty="0" smtClean="0"/>
              <a:t>tf.nn.conv2d_transpose(input, 3x3 filter, [batch,4,4,channel], [1,2,2,1], ‘SAME’ or ‘VALID’)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065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Deconvolution with Bilinear Filter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Up-sampling with factor 3</a:t>
            </a:r>
          </a:p>
          <a:p>
            <a:pPr lvl="1"/>
            <a:r>
              <a:rPr lang="en-US" altLang="ko-KR" dirty="0" smtClean="0"/>
              <a:t>Filter size: 5</a:t>
            </a:r>
          </a:p>
          <a:p>
            <a:pPr lvl="1"/>
            <a:r>
              <a:rPr lang="en-US" altLang="ko-KR" dirty="0"/>
              <a:t>Stride: </a:t>
            </a:r>
            <a:r>
              <a:rPr lang="en-US" altLang="ko-KR" dirty="0" smtClean="0"/>
              <a:t>3</a:t>
            </a:r>
          </a:p>
          <a:p>
            <a:pPr lvl="1"/>
            <a:r>
              <a:rPr lang="en-US" altLang="ko-KR" dirty="0" smtClean="0"/>
              <a:t>Padding: 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graphicFrame>
        <p:nvGraphicFramePr>
          <p:cNvPr id="5" name="내용 개체 틀 6"/>
          <p:cNvGraphicFramePr>
            <a:graphicFrameLocks/>
          </p:cNvGraphicFramePr>
          <p:nvPr/>
        </p:nvGraphicFramePr>
        <p:xfrm>
          <a:off x="2555776" y="1728162"/>
          <a:ext cx="766800" cy="7661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400">
                  <a:extLst>
                    <a:ext uri="{9D8B030D-6E8A-4147-A177-3AD203B41FA5}">
                      <a16:colId xmlns:a16="http://schemas.microsoft.com/office/drawing/2014/main" val="1666412970"/>
                    </a:ext>
                  </a:extLst>
                </a:gridCol>
                <a:gridCol w="383400">
                  <a:extLst>
                    <a:ext uri="{9D8B030D-6E8A-4147-A177-3AD203B41FA5}">
                      <a16:colId xmlns:a16="http://schemas.microsoft.com/office/drawing/2014/main" val="3373818703"/>
                    </a:ext>
                  </a:extLst>
                </a:gridCol>
              </a:tblGrid>
              <a:tr h="400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D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36509"/>
                  </a:ext>
                </a:extLst>
              </a:tr>
              <a:tr h="3196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486687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536746"/>
              </p:ext>
            </p:extLst>
          </p:nvPr>
        </p:nvGraphicFramePr>
        <p:xfrm>
          <a:off x="6156178" y="1701080"/>
          <a:ext cx="2448270" cy="24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045">
                  <a:extLst>
                    <a:ext uri="{9D8B030D-6E8A-4147-A177-3AD203B41FA5}">
                      <a16:colId xmlns:a16="http://schemas.microsoft.com/office/drawing/2014/main" val="1759615934"/>
                    </a:ext>
                  </a:extLst>
                </a:gridCol>
                <a:gridCol w="408045">
                  <a:extLst>
                    <a:ext uri="{9D8B030D-6E8A-4147-A177-3AD203B41FA5}">
                      <a16:colId xmlns:a16="http://schemas.microsoft.com/office/drawing/2014/main" val="3291989588"/>
                    </a:ext>
                  </a:extLst>
                </a:gridCol>
                <a:gridCol w="408045">
                  <a:extLst>
                    <a:ext uri="{9D8B030D-6E8A-4147-A177-3AD203B41FA5}">
                      <a16:colId xmlns:a16="http://schemas.microsoft.com/office/drawing/2014/main" val="2976501006"/>
                    </a:ext>
                  </a:extLst>
                </a:gridCol>
                <a:gridCol w="408045">
                  <a:extLst>
                    <a:ext uri="{9D8B030D-6E8A-4147-A177-3AD203B41FA5}">
                      <a16:colId xmlns:a16="http://schemas.microsoft.com/office/drawing/2014/main" val="3759315281"/>
                    </a:ext>
                  </a:extLst>
                </a:gridCol>
                <a:gridCol w="408045">
                  <a:extLst>
                    <a:ext uri="{9D8B030D-6E8A-4147-A177-3AD203B41FA5}">
                      <a16:colId xmlns:a16="http://schemas.microsoft.com/office/drawing/2014/main" val="2463663060"/>
                    </a:ext>
                  </a:extLst>
                </a:gridCol>
                <a:gridCol w="408045">
                  <a:extLst>
                    <a:ext uri="{9D8B030D-6E8A-4147-A177-3AD203B41FA5}">
                      <a16:colId xmlns:a16="http://schemas.microsoft.com/office/drawing/2014/main" val="1142531705"/>
                    </a:ext>
                  </a:extLst>
                </a:gridCol>
              </a:tblGrid>
              <a:tr h="40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892509"/>
                  </a:ext>
                </a:extLst>
              </a:tr>
              <a:tr h="40800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442806"/>
                  </a:ext>
                </a:extLst>
              </a:tr>
              <a:tr h="40800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3587385"/>
                  </a:ext>
                </a:extLst>
              </a:tr>
              <a:tr h="40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8217531"/>
                  </a:ext>
                </a:extLst>
              </a:tr>
              <a:tr h="40800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8087033"/>
                  </a:ext>
                </a:extLst>
              </a:tr>
              <a:tr h="40800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6844319"/>
                  </a:ext>
                </a:extLst>
              </a:tr>
            </a:tbl>
          </a:graphicData>
        </a:graphic>
      </p:graphicFrame>
      <p:cxnSp>
        <p:nvCxnSpPr>
          <p:cNvPr id="7" name="직선 화살표 연결선 6"/>
          <p:cNvCxnSpPr/>
          <p:nvPr/>
        </p:nvCxnSpPr>
        <p:spPr>
          <a:xfrm>
            <a:off x="3745710" y="2160210"/>
            <a:ext cx="122413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220072" y="936210"/>
            <a:ext cx="2088232" cy="19887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660232" y="951532"/>
            <a:ext cx="1944216" cy="1901403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83568" y="4869160"/>
            <a:ext cx="79928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filter = </a:t>
            </a:r>
            <a:r>
              <a:rPr lang="en-US" altLang="ko-KR" dirty="0" err="1" smtClean="0"/>
              <a:t>tf.Variable</a:t>
            </a:r>
            <a:r>
              <a:rPr lang="en-US" altLang="ko-KR" dirty="0" smtClean="0"/>
              <a:t>(tf.float32, [5, 5, </a:t>
            </a:r>
            <a:r>
              <a:rPr lang="en-US" altLang="ko-KR" dirty="0" err="1" smtClean="0"/>
              <a:t>out_dim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out_dim</a:t>
            </a:r>
            <a:r>
              <a:rPr lang="en-US" altLang="ko-KR" dirty="0" smtClean="0"/>
              <a:t>]</a:t>
            </a:r>
          </a:p>
          <a:p>
            <a:r>
              <a:rPr lang="en-US" altLang="ko-KR" dirty="0" smtClean="0"/>
              <a:t>stride = [1, 3, 3, 1]</a:t>
            </a:r>
          </a:p>
          <a:p>
            <a:r>
              <a:rPr lang="en-US" altLang="ko-KR" dirty="0" err="1" smtClean="0"/>
              <a:t>output_shape</a:t>
            </a:r>
            <a:r>
              <a:rPr lang="en-US" altLang="ko-KR" dirty="0" smtClean="0"/>
              <a:t> = [1, 6, 6, 1]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tf.nn.conv2d_transpose(input</a:t>
            </a:r>
            <a:r>
              <a:rPr lang="en-US" altLang="ko-KR" dirty="0"/>
              <a:t>, </a:t>
            </a:r>
            <a:r>
              <a:rPr lang="en-US" altLang="ko-KR" dirty="0" smtClean="0"/>
              <a:t>filter</a:t>
            </a:r>
            <a:r>
              <a:rPr lang="en-US" altLang="ko-KR" dirty="0"/>
              <a:t>, </a:t>
            </a:r>
            <a:r>
              <a:rPr lang="en-US" altLang="ko-KR" dirty="0" err="1" smtClean="0"/>
              <a:t>output_shape</a:t>
            </a:r>
            <a:r>
              <a:rPr lang="en-US" altLang="ko-KR" dirty="0" smtClean="0"/>
              <a:t>, stride, </a:t>
            </a:r>
            <a:r>
              <a:rPr lang="en-US" altLang="ko-KR" dirty="0"/>
              <a:t>‘SAME</a:t>
            </a:r>
            <a:r>
              <a:rPr lang="en-US" altLang="ko-KR" dirty="0" smtClean="0"/>
              <a:t>’)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096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Deconvolution with Bilinear Filter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Up-sampling with factor 2</a:t>
            </a:r>
          </a:p>
          <a:p>
            <a:pPr lvl="1"/>
            <a:r>
              <a:rPr lang="en-US" altLang="ko-KR" dirty="0" smtClean="0"/>
              <a:t>Filter size: </a:t>
            </a:r>
            <a:r>
              <a:rPr lang="en-US" altLang="ko-KR" dirty="0" smtClean="0"/>
              <a:t>4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Stride: 2</a:t>
            </a:r>
          </a:p>
          <a:p>
            <a:pPr lvl="1"/>
            <a:r>
              <a:rPr lang="en-US" altLang="ko-KR" dirty="0" smtClean="0"/>
              <a:t>Padding: 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graphicFrame>
        <p:nvGraphicFramePr>
          <p:cNvPr id="5" name="내용 개체 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7357007"/>
              </p:ext>
            </p:extLst>
          </p:nvPr>
        </p:nvGraphicFramePr>
        <p:xfrm>
          <a:off x="2555776" y="1728162"/>
          <a:ext cx="766800" cy="7661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400">
                  <a:extLst>
                    <a:ext uri="{9D8B030D-6E8A-4147-A177-3AD203B41FA5}">
                      <a16:colId xmlns:a16="http://schemas.microsoft.com/office/drawing/2014/main" val="1666412970"/>
                    </a:ext>
                  </a:extLst>
                </a:gridCol>
                <a:gridCol w="383400">
                  <a:extLst>
                    <a:ext uri="{9D8B030D-6E8A-4147-A177-3AD203B41FA5}">
                      <a16:colId xmlns:a16="http://schemas.microsoft.com/office/drawing/2014/main" val="3373818703"/>
                    </a:ext>
                  </a:extLst>
                </a:gridCol>
              </a:tblGrid>
              <a:tr h="400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D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36509"/>
                  </a:ext>
                </a:extLst>
              </a:tr>
              <a:tr h="3196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486687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230744"/>
              </p:ext>
            </p:extLst>
          </p:nvPr>
        </p:nvGraphicFramePr>
        <p:xfrm>
          <a:off x="5364088" y="1391344"/>
          <a:ext cx="1533600" cy="15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400">
                  <a:extLst>
                    <a:ext uri="{9D8B030D-6E8A-4147-A177-3AD203B41FA5}">
                      <a16:colId xmlns:a16="http://schemas.microsoft.com/office/drawing/2014/main" val="1759615934"/>
                    </a:ext>
                  </a:extLst>
                </a:gridCol>
                <a:gridCol w="383400">
                  <a:extLst>
                    <a:ext uri="{9D8B030D-6E8A-4147-A177-3AD203B41FA5}">
                      <a16:colId xmlns:a16="http://schemas.microsoft.com/office/drawing/2014/main" val="3291989588"/>
                    </a:ext>
                  </a:extLst>
                </a:gridCol>
                <a:gridCol w="383400">
                  <a:extLst>
                    <a:ext uri="{9D8B030D-6E8A-4147-A177-3AD203B41FA5}">
                      <a16:colId xmlns:a16="http://schemas.microsoft.com/office/drawing/2014/main" val="2976501006"/>
                    </a:ext>
                  </a:extLst>
                </a:gridCol>
                <a:gridCol w="383400">
                  <a:extLst>
                    <a:ext uri="{9D8B030D-6E8A-4147-A177-3AD203B41FA5}">
                      <a16:colId xmlns:a16="http://schemas.microsoft.com/office/drawing/2014/main" val="3759315281"/>
                    </a:ext>
                  </a:extLst>
                </a:gridCol>
              </a:tblGrid>
              <a:tr h="383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892509"/>
                  </a:ext>
                </a:extLst>
              </a:tr>
              <a:tr h="38340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442806"/>
                  </a:ext>
                </a:extLst>
              </a:tr>
              <a:tr h="383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3587385"/>
                  </a:ext>
                </a:extLst>
              </a:tr>
              <a:tr h="38340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8217531"/>
                  </a:ext>
                </a:extLst>
              </a:tr>
            </a:tbl>
          </a:graphicData>
        </a:graphic>
      </p:graphicFrame>
      <p:cxnSp>
        <p:nvCxnSpPr>
          <p:cNvPr id="7" name="직선 화살표 연결선 6"/>
          <p:cNvCxnSpPr/>
          <p:nvPr/>
        </p:nvCxnSpPr>
        <p:spPr>
          <a:xfrm>
            <a:off x="3745710" y="2160210"/>
            <a:ext cx="122413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969846" y="1052736"/>
            <a:ext cx="1546370" cy="14686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796136" y="1015896"/>
            <a:ext cx="1546370" cy="1468696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83568" y="4797152"/>
            <a:ext cx="79928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filter = </a:t>
            </a:r>
            <a:r>
              <a:rPr lang="en-US" altLang="ko-KR" dirty="0" err="1" smtClean="0"/>
              <a:t>tf.Variable</a:t>
            </a:r>
            <a:r>
              <a:rPr lang="en-US" altLang="ko-KR" dirty="0" smtClean="0"/>
              <a:t>(tf.float32, [4, 4, </a:t>
            </a:r>
            <a:r>
              <a:rPr lang="en-US" altLang="ko-KR" dirty="0" err="1" smtClean="0"/>
              <a:t>out_dim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out_dim</a:t>
            </a:r>
            <a:r>
              <a:rPr lang="en-US" altLang="ko-KR" dirty="0" smtClean="0"/>
              <a:t>]</a:t>
            </a:r>
          </a:p>
          <a:p>
            <a:r>
              <a:rPr lang="en-US" altLang="ko-KR" dirty="0" smtClean="0"/>
              <a:t>stride = [1, 2, 2, 1]</a:t>
            </a:r>
          </a:p>
          <a:p>
            <a:r>
              <a:rPr lang="en-US" altLang="ko-KR" dirty="0" err="1" smtClean="0"/>
              <a:t>output_shape</a:t>
            </a:r>
            <a:r>
              <a:rPr lang="en-US" altLang="ko-KR" dirty="0" smtClean="0"/>
              <a:t> = [1, 4, 4, 1]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tf.nn.conv2d_transpose(input</a:t>
            </a:r>
            <a:r>
              <a:rPr lang="en-US" altLang="ko-KR" dirty="0"/>
              <a:t>, </a:t>
            </a:r>
            <a:r>
              <a:rPr lang="en-US" altLang="ko-KR" dirty="0" smtClean="0"/>
              <a:t>filter</a:t>
            </a:r>
            <a:r>
              <a:rPr lang="en-US" altLang="ko-KR" dirty="0"/>
              <a:t>, </a:t>
            </a:r>
            <a:r>
              <a:rPr lang="en-US" altLang="ko-KR" dirty="0" err="1" smtClean="0"/>
              <a:t>output_shape</a:t>
            </a:r>
            <a:r>
              <a:rPr lang="en-US" altLang="ko-KR" dirty="0" smtClean="0"/>
              <a:t>, stride, </a:t>
            </a:r>
            <a:r>
              <a:rPr lang="en-US" altLang="ko-KR" dirty="0"/>
              <a:t>‘SAME</a:t>
            </a:r>
            <a:r>
              <a:rPr lang="en-US" altLang="ko-KR" dirty="0" smtClean="0"/>
              <a:t>’)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3123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Deconvolution with Bilinear Filter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Filter size </a:t>
            </a:r>
          </a:p>
          <a:p>
            <a:pPr lvl="1"/>
            <a:r>
              <a:rPr lang="en-US" altLang="ko-KR" dirty="0" smtClean="0"/>
              <a:t>2 * factor if factor % 2 == 0</a:t>
            </a:r>
          </a:p>
          <a:p>
            <a:pPr lvl="1"/>
            <a:r>
              <a:rPr lang="en-US" altLang="ko-KR" dirty="0"/>
              <a:t>2 * </a:t>
            </a:r>
            <a:r>
              <a:rPr lang="en-US" altLang="ko-KR" dirty="0" smtClean="0"/>
              <a:t>factor - 1  </a:t>
            </a:r>
            <a:r>
              <a:rPr lang="en-US" altLang="ko-KR" dirty="0"/>
              <a:t>if factor % 2 == </a:t>
            </a:r>
            <a:r>
              <a:rPr lang="en-US" altLang="ko-KR" dirty="0" smtClean="0"/>
              <a:t>1</a:t>
            </a:r>
            <a:endParaRPr lang="en-US" altLang="ko-KR" dirty="0"/>
          </a:p>
          <a:p>
            <a:r>
              <a:rPr lang="en-US" altLang="ko-KR" dirty="0" smtClean="0"/>
              <a:t>Stride = factor (1, factor, factor, 1)</a:t>
            </a:r>
          </a:p>
          <a:p>
            <a:r>
              <a:rPr lang="en-US" altLang="ko-KR" dirty="0" smtClean="0"/>
              <a:t>Filter weights</a:t>
            </a:r>
          </a:p>
          <a:p>
            <a:pPr lvl="1"/>
            <a:r>
              <a:rPr lang="en-US" altLang="ko-KR" dirty="0" smtClean="0"/>
              <a:t>Compute center position in filter size</a:t>
            </a:r>
          </a:p>
          <a:p>
            <a:pPr lvl="2"/>
            <a:r>
              <a:rPr lang="en-US" altLang="ko-KR" dirty="0" smtClean="0"/>
              <a:t>Center = (filter size + 1) // 2</a:t>
            </a:r>
          </a:p>
          <a:p>
            <a:pPr lvl="3"/>
            <a:r>
              <a:rPr lang="en-US" altLang="ko-KR" dirty="0" smtClean="0"/>
              <a:t>Center = center - 1 if size % 2 == 1</a:t>
            </a:r>
          </a:p>
          <a:p>
            <a:pPr lvl="3"/>
            <a:r>
              <a:rPr lang="en-US" altLang="ko-KR" dirty="0"/>
              <a:t>Center = center </a:t>
            </a:r>
            <a:r>
              <a:rPr lang="en-US" altLang="ko-KR" dirty="0" smtClean="0"/>
              <a:t>- 0.5 </a:t>
            </a:r>
            <a:r>
              <a:rPr lang="en-US" altLang="ko-KR" dirty="0"/>
              <a:t>if size % 2 == </a:t>
            </a:r>
            <a:r>
              <a:rPr lang="en-US" altLang="ko-KR" dirty="0" smtClean="0"/>
              <a:t>1</a:t>
            </a:r>
          </a:p>
          <a:p>
            <a:pPr lvl="1"/>
            <a:r>
              <a:rPr lang="en-US" altLang="ko-KR" dirty="0" smtClean="0"/>
              <a:t>Compute distances from center for all positions</a:t>
            </a:r>
          </a:p>
          <a:p>
            <a:pPr lvl="2"/>
            <a:r>
              <a:rPr lang="en-US" altLang="ko-KR" dirty="0" err="1" smtClean="0"/>
              <a:t>Loc</a:t>
            </a:r>
            <a:r>
              <a:rPr lang="en-US" altLang="ko-KR" dirty="0" smtClean="0"/>
              <a:t> = </a:t>
            </a:r>
            <a:r>
              <a:rPr lang="en-US" altLang="ko-KR" dirty="0" err="1" smtClean="0"/>
              <a:t>np.arrange</a:t>
            </a:r>
            <a:r>
              <a:rPr lang="en-US" altLang="ko-KR" dirty="0" smtClean="0"/>
              <a:t>(factor) -&gt; [0, 1, 2, …, factor-1]</a:t>
            </a:r>
          </a:p>
          <a:p>
            <a:pPr lvl="2"/>
            <a:r>
              <a:rPr lang="en-US" altLang="ko-KR" dirty="0" smtClean="0"/>
              <a:t>Distances = (1 – abs(</a:t>
            </a:r>
            <a:r>
              <a:rPr lang="en-US" altLang="ko-KR" dirty="0" err="1" smtClean="0"/>
              <a:t>loc</a:t>
            </a:r>
            <a:r>
              <a:rPr lang="en-US" altLang="ko-KR" dirty="0" smtClean="0"/>
              <a:t> – center) / factor</a:t>
            </a:r>
            <a:r>
              <a:rPr lang="en-US" altLang="ko-KR" dirty="0"/>
              <a:t>)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Weights</a:t>
            </a:r>
          </a:p>
          <a:p>
            <a:pPr lvl="2"/>
            <a:r>
              <a:rPr lang="en-US" altLang="ko-KR" dirty="0" err="1" smtClean="0"/>
              <a:t>Distances.transpose</a:t>
            </a:r>
            <a:r>
              <a:rPr lang="en-US" altLang="ko-KR" dirty="0" smtClean="0"/>
              <a:t>() * distances</a:t>
            </a:r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833610"/>
              </p:ext>
            </p:extLst>
          </p:nvPr>
        </p:nvGraphicFramePr>
        <p:xfrm>
          <a:off x="7452360" y="1263040"/>
          <a:ext cx="360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23194920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018048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013896"/>
              </p:ext>
            </p:extLst>
          </p:nvPr>
        </p:nvGraphicFramePr>
        <p:xfrm>
          <a:off x="6516256" y="1263040"/>
          <a:ext cx="360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23194920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0180481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078335"/>
              </p:ext>
            </p:extLst>
          </p:nvPr>
        </p:nvGraphicFramePr>
        <p:xfrm>
          <a:off x="7452360" y="2919224"/>
          <a:ext cx="360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23194920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0180481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19547"/>
              </p:ext>
            </p:extLst>
          </p:nvPr>
        </p:nvGraphicFramePr>
        <p:xfrm>
          <a:off x="6516216" y="4293096"/>
          <a:ext cx="1800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2319492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965169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8668755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33310999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8110548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018048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811363"/>
              </p:ext>
            </p:extLst>
          </p:nvPr>
        </p:nvGraphicFramePr>
        <p:xfrm>
          <a:off x="6516216" y="4869160"/>
          <a:ext cx="1800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2319492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965169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8668755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33310999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8110548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0180481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249255"/>
              </p:ext>
            </p:extLst>
          </p:nvPr>
        </p:nvGraphicFramePr>
        <p:xfrm>
          <a:off x="6516216" y="5445224"/>
          <a:ext cx="1800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2319492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965169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8668755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33310999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8110548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0180481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145672"/>
              </p:ext>
            </p:extLst>
          </p:nvPr>
        </p:nvGraphicFramePr>
        <p:xfrm>
          <a:off x="6066584" y="6015568"/>
          <a:ext cx="2700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123194920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9651694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28668755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33310999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88110548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0180481"/>
                  </a:ext>
                </a:extLst>
              </a:tr>
            </a:tbl>
          </a:graphicData>
        </a:graphic>
      </p:graphicFrame>
      <p:cxnSp>
        <p:nvCxnSpPr>
          <p:cNvPr id="13" name="직선 화살표 연결선 12"/>
          <p:cNvCxnSpPr>
            <a:stCxn id="6" idx="3"/>
            <a:endCxn id="5" idx="1"/>
          </p:cNvCxnSpPr>
          <p:nvPr/>
        </p:nvCxnSpPr>
        <p:spPr>
          <a:xfrm>
            <a:off x="6876256" y="1445920"/>
            <a:ext cx="57610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5" idx="2"/>
            <a:endCxn id="7" idx="0"/>
          </p:cNvCxnSpPr>
          <p:nvPr/>
        </p:nvCxnSpPr>
        <p:spPr>
          <a:xfrm>
            <a:off x="7632360" y="1628800"/>
            <a:ext cx="0" cy="12904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356501" y="934300"/>
            <a:ext cx="769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</a:t>
            </a:r>
            <a:r>
              <a:rPr lang="en-US" altLang="ko-KR" dirty="0" smtClean="0"/>
              <a:t>actor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092280" y="926304"/>
            <a:ext cx="1063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Filter size</a:t>
            </a:r>
            <a:endParaRPr lang="ko-KR" altLang="en-US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278117"/>
              </p:ext>
            </p:extLst>
          </p:nvPr>
        </p:nvGraphicFramePr>
        <p:xfrm>
          <a:off x="2411760" y="6023952"/>
          <a:ext cx="2700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123194920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9651694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28668755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33310999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88110548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0180481"/>
                  </a:ext>
                </a:extLst>
              </a:tr>
            </a:tbl>
          </a:graphicData>
        </a:graphic>
      </p:graphicFrame>
      <p:cxnSp>
        <p:nvCxnSpPr>
          <p:cNvPr id="21" name="직선 화살표 연결선 20"/>
          <p:cNvCxnSpPr>
            <a:stCxn id="11" idx="1"/>
            <a:endCxn id="20" idx="3"/>
          </p:cNvCxnSpPr>
          <p:nvPr/>
        </p:nvCxnSpPr>
        <p:spPr>
          <a:xfrm flipH="1">
            <a:off x="5111760" y="6198448"/>
            <a:ext cx="954824" cy="83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8" idx="2"/>
            <a:endCxn id="9" idx="0"/>
          </p:cNvCxnSpPr>
          <p:nvPr/>
        </p:nvCxnSpPr>
        <p:spPr>
          <a:xfrm>
            <a:off x="7416216" y="4658856"/>
            <a:ext cx="0" cy="2103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9" idx="2"/>
            <a:endCxn id="10" idx="0"/>
          </p:cNvCxnSpPr>
          <p:nvPr/>
        </p:nvCxnSpPr>
        <p:spPr>
          <a:xfrm>
            <a:off x="7416216" y="5234920"/>
            <a:ext cx="0" cy="2103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0" idx="2"/>
            <a:endCxn id="11" idx="0"/>
          </p:cNvCxnSpPr>
          <p:nvPr/>
        </p:nvCxnSpPr>
        <p:spPr>
          <a:xfrm>
            <a:off x="7416216" y="5810984"/>
            <a:ext cx="368" cy="2045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374240" y="5217336"/>
            <a:ext cx="2880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890020" y="5223480"/>
            <a:ext cx="576064" cy="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627784" y="5301208"/>
            <a:ext cx="18383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2627784" y="5373216"/>
            <a:ext cx="27363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9796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Fully Convolutional Network (FCN)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Network architecture</a:t>
            </a:r>
          </a:p>
          <a:p>
            <a:pPr lvl="1"/>
            <a:r>
              <a:rPr lang="en-US" altLang="ko-KR" dirty="0" smtClean="0"/>
              <a:t>End-to-end CNN architecture</a:t>
            </a:r>
          </a:p>
          <a:p>
            <a:pPr marL="457200" lvl="1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4596" t="4119" r="5687" b="21723"/>
          <a:stretch/>
        </p:blipFill>
        <p:spPr>
          <a:xfrm>
            <a:off x="544659" y="2024402"/>
            <a:ext cx="7499165" cy="39701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4619536"/>
            <a:ext cx="1079614" cy="10978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4065" y="2276872"/>
            <a:ext cx="1330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448x448x3</a:t>
            </a:r>
            <a:endParaRPr lang="ko-KR" alt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888752" y="5549170"/>
            <a:ext cx="1200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16x16x21</a:t>
            </a:r>
            <a:endParaRPr lang="ko-KR" altLang="en-US" sz="2000" b="1" dirty="0"/>
          </a:p>
        </p:txBody>
      </p:sp>
      <p:cxnSp>
        <p:nvCxnSpPr>
          <p:cNvPr id="10" name="직선 화살표 연결선 9"/>
          <p:cNvCxnSpPr>
            <a:stCxn id="6" idx="0"/>
          </p:cNvCxnSpPr>
          <p:nvPr/>
        </p:nvCxnSpPr>
        <p:spPr>
          <a:xfrm flipV="1">
            <a:off x="4679759" y="4103178"/>
            <a:ext cx="756337" cy="5163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 flipV="1">
            <a:off x="7956376" y="2276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 flipV="1">
            <a:off x="7956376" y="2429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 flipV="1">
            <a:off x="7956376" y="2581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7956376" y="2734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 flipV="1">
            <a:off x="7956376" y="2886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 flipV="1">
            <a:off x="7956376" y="3038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 flipV="1">
            <a:off x="7956376" y="3191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H="1" flipV="1">
            <a:off x="7956376" y="3343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H="1" flipV="1">
            <a:off x="7956376" y="3496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 flipV="1">
            <a:off x="7956376" y="3648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H="1" flipV="1">
            <a:off x="7956376" y="3800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 flipV="1">
            <a:off x="7956376" y="3953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 flipV="1">
            <a:off x="7956376" y="4105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 flipV="1">
            <a:off x="7956376" y="4258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 flipV="1">
            <a:off x="7956376" y="4410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 flipV="1">
            <a:off x="7956376" y="4562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 flipV="1">
            <a:off x="7712985" y="2429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H="1" flipV="1">
            <a:off x="7712985" y="2581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H="1" flipV="1">
            <a:off x="7712985" y="2734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 flipV="1">
            <a:off x="7712985" y="2886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H="1" flipV="1">
            <a:off x="7712985" y="3038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H="1" flipV="1">
            <a:off x="7712985" y="3191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H="1" flipV="1">
            <a:off x="7712985" y="3343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H="1" flipV="1">
            <a:off x="7712985" y="3496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H="1" flipV="1">
            <a:off x="7712985" y="3648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H="1" flipV="1">
            <a:off x="7712985" y="3800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flipH="1" flipV="1">
            <a:off x="7712985" y="3953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H="1" flipV="1">
            <a:off x="7712985" y="4105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 flipV="1">
            <a:off x="7712985" y="4258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flipH="1" flipV="1">
            <a:off x="7712985" y="4410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H="1" flipV="1">
            <a:off x="7712985" y="4562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H="1" flipV="1">
            <a:off x="7712985" y="4715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flipH="1" flipV="1">
            <a:off x="7524328" y="2581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H="1" flipV="1">
            <a:off x="7524328" y="2734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 flipH="1" flipV="1">
            <a:off x="7524328" y="2886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H="1" flipV="1">
            <a:off x="7524328" y="3038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H="1" flipV="1">
            <a:off x="7524328" y="3191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 flipH="1" flipV="1">
            <a:off x="7524328" y="3343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flipH="1" flipV="1">
            <a:off x="7524328" y="3496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 flipH="1" flipV="1">
            <a:off x="7524328" y="3648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 flipH="1" flipV="1">
            <a:off x="7524328" y="3800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flipH="1" flipV="1">
            <a:off x="7524328" y="3953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flipH="1" flipV="1">
            <a:off x="7524328" y="4105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H="1" flipV="1">
            <a:off x="7524328" y="4258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H="1" flipV="1">
            <a:off x="7524328" y="4410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 flipH="1" flipV="1">
            <a:off x="7524328" y="4562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 flipH="1" flipV="1">
            <a:off x="7524328" y="4715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 flipH="1" flipV="1">
            <a:off x="7524328" y="4867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/>
          <p:nvPr/>
        </p:nvCxnSpPr>
        <p:spPr>
          <a:xfrm flipH="1" flipV="1">
            <a:off x="7280937" y="2734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 flipH="1" flipV="1">
            <a:off x="7280937" y="2886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 flipH="1" flipV="1">
            <a:off x="7280937" y="3038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 flipH="1" flipV="1">
            <a:off x="7280937" y="3191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flipH="1" flipV="1">
            <a:off x="7280937" y="3343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/>
          <p:nvPr/>
        </p:nvCxnSpPr>
        <p:spPr>
          <a:xfrm flipH="1" flipV="1">
            <a:off x="7280937" y="3496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/>
          <p:nvPr/>
        </p:nvCxnSpPr>
        <p:spPr>
          <a:xfrm flipH="1" flipV="1">
            <a:off x="7280937" y="3648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 flipH="1" flipV="1">
            <a:off x="7280937" y="3800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 flipH="1" flipV="1">
            <a:off x="7280937" y="3953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 flipH="1" flipV="1">
            <a:off x="7280937" y="4105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/>
          <p:nvPr/>
        </p:nvCxnSpPr>
        <p:spPr>
          <a:xfrm flipH="1" flipV="1">
            <a:off x="7280937" y="4258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/>
          <p:nvPr/>
        </p:nvCxnSpPr>
        <p:spPr>
          <a:xfrm flipH="1" flipV="1">
            <a:off x="7280937" y="4410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/>
          <p:nvPr/>
        </p:nvCxnSpPr>
        <p:spPr>
          <a:xfrm flipH="1" flipV="1">
            <a:off x="7280937" y="4562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/>
          <p:nvPr/>
        </p:nvCxnSpPr>
        <p:spPr>
          <a:xfrm flipH="1" flipV="1">
            <a:off x="7280937" y="4715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 flipH="1" flipV="1">
            <a:off x="7280937" y="4867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/>
          <p:nvPr/>
        </p:nvCxnSpPr>
        <p:spPr>
          <a:xfrm flipH="1" flipV="1">
            <a:off x="7280937" y="5020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/>
          <p:nvPr/>
        </p:nvCxnSpPr>
        <p:spPr>
          <a:xfrm flipH="1" flipV="1">
            <a:off x="7064913" y="2886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 flipH="1" flipV="1">
            <a:off x="7064913" y="3038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/>
          <p:nvPr/>
        </p:nvCxnSpPr>
        <p:spPr>
          <a:xfrm flipH="1" flipV="1">
            <a:off x="7064913" y="3191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/>
          <p:nvPr/>
        </p:nvCxnSpPr>
        <p:spPr>
          <a:xfrm flipH="1" flipV="1">
            <a:off x="7064913" y="3343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/>
          <p:nvPr/>
        </p:nvCxnSpPr>
        <p:spPr>
          <a:xfrm flipH="1" flipV="1">
            <a:off x="7064913" y="3496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/>
          <p:nvPr/>
        </p:nvCxnSpPr>
        <p:spPr>
          <a:xfrm flipH="1" flipV="1">
            <a:off x="7064913" y="3648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H="1" flipV="1">
            <a:off x="7064913" y="3800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H="1" flipV="1">
            <a:off x="7064913" y="3953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H="1" flipV="1">
            <a:off x="7064913" y="4105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 flipH="1" flipV="1">
            <a:off x="7064913" y="4258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/>
          <p:nvPr/>
        </p:nvCxnSpPr>
        <p:spPr>
          <a:xfrm flipH="1" flipV="1">
            <a:off x="7064913" y="4410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/>
          <p:nvPr/>
        </p:nvCxnSpPr>
        <p:spPr>
          <a:xfrm flipH="1" flipV="1">
            <a:off x="7064913" y="4562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/>
          <p:nvPr/>
        </p:nvCxnSpPr>
        <p:spPr>
          <a:xfrm flipH="1" flipV="1">
            <a:off x="7064913" y="4715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 flipH="1" flipV="1">
            <a:off x="7064913" y="4867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/>
          <p:nvPr/>
        </p:nvCxnSpPr>
        <p:spPr>
          <a:xfrm flipH="1" flipV="1">
            <a:off x="7064913" y="5020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 flipH="1" flipV="1">
            <a:off x="7064913" y="5172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 flipH="1" flipV="1">
            <a:off x="6848889" y="3038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/>
          <p:nvPr/>
        </p:nvCxnSpPr>
        <p:spPr>
          <a:xfrm flipH="1" flipV="1">
            <a:off x="6848889" y="3191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/>
          <p:cNvCxnSpPr/>
          <p:nvPr/>
        </p:nvCxnSpPr>
        <p:spPr>
          <a:xfrm flipH="1" flipV="1">
            <a:off x="6848889" y="3343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/>
          <p:nvPr/>
        </p:nvCxnSpPr>
        <p:spPr>
          <a:xfrm flipH="1" flipV="1">
            <a:off x="6848889" y="3496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/>
          <p:nvPr/>
        </p:nvCxnSpPr>
        <p:spPr>
          <a:xfrm flipH="1" flipV="1">
            <a:off x="6848889" y="3648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/>
          <p:nvPr/>
        </p:nvCxnSpPr>
        <p:spPr>
          <a:xfrm flipH="1" flipV="1">
            <a:off x="6848889" y="3800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/>
          <p:nvPr/>
        </p:nvCxnSpPr>
        <p:spPr>
          <a:xfrm flipH="1" flipV="1">
            <a:off x="6848889" y="3953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/>
          <p:nvPr/>
        </p:nvCxnSpPr>
        <p:spPr>
          <a:xfrm flipH="1" flipV="1">
            <a:off x="6848889" y="4105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/>
          <p:nvPr/>
        </p:nvCxnSpPr>
        <p:spPr>
          <a:xfrm flipH="1" flipV="1">
            <a:off x="6848889" y="4258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/>
          <p:nvPr/>
        </p:nvCxnSpPr>
        <p:spPr>
          <a:xfrm flipH="1" flipV="1">
            <a:off x="6848889" y="4410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/>
          <p:nvPr/>
        </p:nvCxnSpPr>
        <p:spPr>
          <a:xfrm flipH="1" flipV="1">
            <a:off x="6848889" y="4562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/>
          <p:nvPr/>
        </p:nvCxnSpPr>
        <p:spPr>
          <a:xfrm flipH="1" flipV="1">
            <a:off x="6848889" y="4715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/>
          <p:nvPr/>
        </p:nvCxnSpPr>
        <p:spPr>
          <a:xfrm flipH="1" flipV="1">
            <a:off x="6848889" y="4867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/>
          <p:nvPr/>
        </p:nvCxnSpPr>
        <p:spPr>
          <a:xfrm flipH="1" flipV="1">
            <a:off x="6848889" y="5020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/>
          <p:nvPr/>
        </p:nvCxnSpPr>
        <p:spPr>
          <a:xfrm flipH="1" flipV="1">
            <a:off x="6848889" y="5172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/>
          <p:nvPr/>
        </p:nvCxnSpPr>
        <p:spPr>
          <a:xfrm flipH="1" flipV="1">
            <a:off x="6848889" y="5324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/>
          <p:nvPr/>
        </p:nvCxnSpPr>
        <p:spPr>
          <a:xfrm flipH="1" flipV="1">
            <a:off x="6632865" y="3191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/>
          <p:nvPr/>
        </p:nvCxnSpPr>
        <p:spPr>
          <a:xfrm flipH="1" flipV="1">
            <a:off x="6632865" y="3343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/>
          <p:nvPr/>
        </p:nvCxnSpPr>
        <p:spPr>
          <a:xfrm flipH="1" flipV="1">
            <a:off x="6632865" y="3496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/>
          <p:nvPr/>
        </p:nvCxnSpPr>
        <p:spPr>
          <a:xfrm flipH="1" flipV="1">
            <a:off x="6632865" y="3648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/>
          <p:nvPr/>
        </p:nvCxnSpPr>
        <p:spPr>
          <a:xfrm flipH="1" flipV="1">
            <a:off x="6632865" y="3800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/>
          <p:cNvCxnSpPr/>
          <p:nvPr/>
        </p:nvCxnSpPr>
        <p:spPr>
          <a:xfrm flipH="1" flipV="1">
            <a:off x="6632865" y="3953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/>
          <p:cNvCxnSpPr/>
          <p:nvPr/>
        </p:nvCxnSpPr>
        <p:spPr>
          <a:xfrm flipH="1" flipV="1">
            <a:off x="6632865" y="4105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/>
          <p:cNvCxnSpPr/>
          <p:nvPr/>
        </p:nvCxnSpPr>
        <p:spPr>
          <a:xfrm flipH="1" flipV="1">
            <a:off x="6632865" y="4258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/>
          <p:cNvCxnSpPr/>
          <p:nvPr/>
        </p:nvCxnSpPr>
        <p:spPr>
          <a:xfrm flipH="1" flipV="1">
            <a:off x="6632865" y="4410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/>
          <p:nvPr/>
        </p:nvCxnSpPr>
        <p:spPr>
          <a:xfrm flipH="1" flipV="1">
            <a:off x="6632865" y="4562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/>
          <p:cNvCxnSpPr/>
          <p:nvPr/>
        </p:nvCxnSpPr>
        <p:spPr>
          <a:xfrm flipH="1" flipV="1">
            <a:off x="6632865" y="4715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/>
          <p:nvPr/>
        </p:nvCxnSpPr>
        <p:spPr>
          <a:xfrm flipH="1" flipV="1">
            <a:off x="6632865" y="4867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/>
          <p:nvPr/>
        </p:nvCxnSpPr>
        <p:spPr>
          <a:xfrm flipH="1" flipV="1">
            <a:off x="6632865" y="5020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/>
          <p:nvPr/>
        </p:nvCxnSpPr>
        <p:spPr>
          <a:xfrm flipH="1" flipV="1">
            <a:off x="6632865" y="5172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/>
          <p:nvPr/>
        </p:nvCxnSpPr>
        <p:spPr>
          <a:xfrm flipH="1" flipV="1">
            <a:off x="6632865" y="5324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/>
          <p:nvPr/>
        </p:nvCxnSpPr>
        <p:spPr>
          <a:xfrm flipH="1" flipV="1">
            <a:off x="6632865" y="5477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그룹 142"/>
          <p:cNvGrpSpPr/>
          <p:nvPr/>
        </p:nvGrpSpPr>
        <p:grpSpPr>
          <a:xfrm>
            <a:off x="6444208" y="3343672"/>
            <a:ext cx="387407" cy="2289540"/>
            <a:chOff x="6488849" y="3343672"/>
            <a:chExt cx="387407" cy="2289540"/>
          </a:xfrm>
        </p:grpSpPr>
        <p:cxnSp>
          <p:nvCxnSpPr>
            <p:cNvPr id="125" name="직선 화살표 연결선 124"/>
            <p:cNvCxnSpPr/>
            <p:nvPr/>
          </p:nvCxnSpPr>
          <p:spPr>
            <a:xfrm flipH="1" flipV="1">
              <a:off x="6488849" y="3343672"/>
              <a:ext cx="387407" cy="354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/>
            <p:cNvCxnSpPr/>
            <p:nvPr/>
          </p:nvCxnSpPr>
          <p:spPr>
            <a:xfrm flipH="1" flipV="1">
              <a:off x="6488849" y="3496072"/>
              <a:ext cx="387407" cy="354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/>
            <p:cNvCxnSpPr/>
            <p:nvPr/>
          </p:nvCxnSpPr>
          <p:spPr>
            <a:xfrm flipH="1" flipV="1">
              <a:off x="6488849" y="3648472"/>
              <a:ext cx="387407" cy="354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화살표 연결선 127"/>
            <p:cNvCxnSpPr/>
            <p:nvPr/>
          </p:nvCxnSpPr>
          <p:spPr>
            <a:xfrm flipH="1" flipV="1">
              <a:off x="6488849" y="3800872"/>
              <a:ext cx="387407" cy="354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/>
            <p:cNvCxnSpPr/>
            <p:nvPr/>
          </p:nvCxnSpPr>
          <p:spPr>
            <a:xfrm flipH="1" flipV="1">
              <a:off x="6488849" y="3953272"/>
              <a:ext cx="387407" cy="354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/>
            <p:cNvCxnSpPr/>
            <p:nvPr/>
          </p:nvCxnSpPr>
          <p:spPr>
            <a:xfrm flipH="1" flipV="1">
              <a:off x="6488849" y="4105672"/>
              <a:ext cx="387407" cy="354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/>
            <p:cNvCxnSpPr/>
            <p:nvPr/>
          </p:nvCxnSpPr>
          <p:spPr>
            <a:xfrm flipH="1" flipV="1">
              <a:off x="6488849" y="4258072"/>
              <a:ext cx="387407" cy="354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/>
            <p:cNvCxnSpPr/>
            <p:nvPr/>
          </p:nvCxnSpPr>
          <p:spPr>
            <a:xfrm flipH="1" flipV="1">
              <a:off x="6488849" y="4410472"/>
              <a:ext cx="387407" cy="354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화살표 연결선 132"/>
            <p:cNvCxnSpPr/>
            <p:nvPr/>
          </p:nvCxnSpPr>
          <p:spPr>
            <a:xfrm flipH="1" flipV="1">
              <a:off x="6488849" y="4562872"/>
              <a:ext cx="387407" cy="354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/>
            <p:cNvCxnSpPr/>
            <p:nvPr/>
          </p:nvCxnSpPr>
          <p:spPr>
            <a:xfrm flipH="1" flipV="1">
              <a:off x="6488849" y="4715272"/>
              <a:ext cx="387407" cy="354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/>
            <p:nvPr/>
          </p:nvCxnSpPr>
          <p:spPr>
            <a:xfrm flipH="1" flipV="1">
              <a:off x="6488849" y="4867672"/>
              <a:ext cx="387407" cy="354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/>
            <p:cNvCxnSpPr/>
            <p:nvPr/>
          </p:nvCxnSpPr>
          <p:spPr>
            <a:xfrm flipH="1" flipV="1">
              <a:off x="6488849" y="5020072"/>
              <a:ext cx="387407" cy="354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화살표 연결선 136"/>
            <p:cNvCxnSpPr/>
            <p:nvPr/>
          </p:nvCxnSpPr>
          <p:spPr>
            <a:xfrm flipH="1" flipV="1">
              <a:off x="6488849" y="5172472"/>
              <a:ext cx="387407" cy="354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화살표 연결선 137"/>
            <p:cNvCxnSpPr/>
            <p:nvPr/>
          </p:nvCxnSpPr>
          <p:spPr>
            <a:xfrm flipH="1" flipV="1">
              <a:off x="6488849" y="5324872"/>
              <a:ext cx="387407" cy="354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화살표 연결선 138"/>
            <p:cNvCxnSpPr/>
            <p:nvPr/>
          </p:nvCxnSpPr>
          <p:spPr>
            <a:xfrm flipH="1" flipV="1">
              <a:off x="6488849" y="5477272"/>
              <a:ext cx="387407" cy="354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화살표 연결선 139"/>
            <p:cNvCxnSpPr/>
            <p:nvPr/>
          </p:nvCxnSpPr>
          <p:spPr>
            <a:xfrm flipH="1" flipV="1">
              <a:off x="6488849" y="5629672"/>
              <a:ext cx="387407" cy="354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TextBox 140"/>
          <p:cNvSpPr txBox="1"/>
          <p:nvPr/>
        </p:nvSpPr>
        <p:spPr>
          <a:xfrm>
            <a:off x="7020272" y="5385410"/>
            <a:ext cx="21030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 smtClean="0">
                <a:solidFill>
                  <a:srgbClr val="FFC000"/>
                </a:solidFill>
              </a:rPr>
              <a:t>pixelwise</a:t>
            </a:r>
            <a:r>
              <a:rPr lang="en-US" altLang="ko-KR" sz="2000" b="1" dirty="0" smtClean="0">
                <a:solidFill>
                  <a:srgbClr val="FFC000"/>
                </a:solidFill>
              </a:rPr>
              <a:t> </a:t>
            </a:r>
          </a:p>
          <a:p>
            <a:r>
              <a:rPr lang="en-US" altLang="ko-KR" sz="2000" b="1" dirty="0" smtClean="0">
                <a:solidFill>
                  <a:srgbClr val="FFC000"/>
                </a:solidFill>
              </a:rPr>
              <a:t>cross-entropy loss</a:t>
            </a:r>
            <a:endParaRPr lang="ko-KR" altLang="en-US" sz="2000" b="1" dirty="0">
              <a:solidFill>
                <a:srgbClr val="FFC000"/>
              </a:solidFill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5292080" y="3140968"/>
            <a:ext cx="648072" cy="2808312"/>
          </a:xfrm>
          <a:prstGeom prst="rect">
            <a:avLst/>
          </a:prstGeom>
          <a:solidFill>
            <a:srgbClr val="0070C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TextBox 144"/>
          <p:cNvSpPr txBox="1"/>
          <p:nvPr/>
        </p:nvSpPr>
        <p:spPr>
          <a:xfrm>
            <a:off x="4666625" y="5949280"/>
            <a:ext cx="18989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0070C0"/>
                </a:solidFill>
              </a:rPr>
              <a:t>Up-sampling</a:t>
            </a:r>
          </a:p>
          <a:p>
            <a:pPr algn="ctr"/>
            <a:r>
              <a:rPr lang="en-US" altLang="ko-KR" sz="2000" b="1" dirty="0" smtClean="0">
                <a:solidFill>
                  <a:srgbClr val="0070C0"/>
                </a:solidFill>
              </a:rPr>
              <a:t>(Deconvolution)</a:t>
            </a:r>
            <a:endParaRPr lang="ko-KR" altLang="en-US" sz="2000" b="1" dirty="0">
              <a:solidFill>
                <a:srgbClr val="0070C0"/>
              </a:solidFill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4379800" y="3764298"/>
            <a:ext cx="839766" cy="338880"/>
          </a:xfrm>
          <a:prstGeom prst="rect">
            <a:avLst/>
          </a:prstGeom>
          <a:solidFill>
            <a:srgbClr val="92D050">
              <a:alpha val="6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7" name="직선 화살표 연결선 146"/>
          <p:cNvCxnSpPr>
            <a:stCxn id="148" idx="0"/>
            <a:endCxn id="146" idx="2"/>
          </p:cNvCxnSpPr>
          <p:nvPr/>
        </p:nvCxnSpPr>
        <p:spPr>
          <a:xfrm flipV="1">
            <a:off x="2216554" y="4103178"/>
            <a:ext cx="2583129" cy="187804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827584" y="5981218"/>
            <a:ext cx="2777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92D050"/>
                </a:solidFill>
              </a:rPr>
              <a:t>Fully convolutional layer</a:t>
            </a:r>
            <a:endParaRPr lang="ko-KR" altLang="en-US" sz="20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295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Fully Convolutional Network (FCN)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73" y="2132856"/>
            <a:ext cx="8818201" cy="333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009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Segmentation Dataset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8" y="4004995"/>
            <a:ext cx="8640762" cy="2448341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61794" y="877898"/>
            <a:ext cx="8640960" cy="563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VOC 2012 dataset</a:t>
            </a:r>
          </a:p>
          <a:p>
            <a:pPr lvl="1"/>
            <a:r>
              <a:rPr lang="en-US" altLang="ko-KR" dirty="0" smtClean="0"/>
              <a:t>20 classes</a:t>
            </a:r>
          </a:p>
          <a:p>
            <a:pPr lvl="1"/>
            <a:r>
              <a:rPr lang="en-US" altLang="ko-KR" dirty="0" smtClean="0"/>
              <a:t>1,461 training data / 1,449 validation data</a:t>
            </a:r>
          </a:p>
          <a:p>
            <a:pPr lvl="2"/>
            <a:r>
              <a:rPr lang="en-US" altLang="ko-KR" dirty="0" smtClean="0"/>
              <a:t>Additional annotations are given from </a:t>
            </a:r>
            <a:r>
              <a:rPr lang="en-US" altLang="ko-KR" dirty="0" smtClean="0">
                <a:hlinkClick r:id="rId3"/>
              </a:rPr>
              <a:t>http</a:t>
            </a:r>
            <a:r>
              <a:rPr lang="en-US" altLang="ko-KR" dirty="0">
                <a:hlinkClick r:id="rId3"/>
              </a:rPr>
              <a:t>://</a:t>
            </a:r>
            <a:r>
              <a:rPr lang="en-US" altLang="ko-KR" dirty="0" smtClean="0">
                <a:hlinkClick r:id="rId3"/>
              </a:rPr>
              <a:t>home.bharathh.info/pubs/codes/SBD/download.html</a:t>
            </a:r>
            <a:r>
              <a:rPr lang="en-US" altLang="ko-KR" dirty="0" smtClean="0"/>
              <a:t> </a:t>
            </a:r>
          </a:p>
          <a:p>
            <a:pPr lvl="1"/>
            <a:endParaRPr lang="en-US" altLang="ko-KR" dirty="0"/>
          </a:p>
          <a:p>
            <a:r>
              <a:rPr lang="en-US" altLang="ko-KR" dirty="0" smtClean="0"/>
              <a:t>MSCOCO provides bigger data with more classes</a:t>
            </a:r>
          </a:p>
          <a:p>
            <a:pPr lvl="1"/>
            <a:r>
              <a:rPr lang="en-US" altLang="ko-KR" dirty="0">
                <a:hlinkClick r:id="rId4"/>
              </a:rPr>
              <a:t>http://mscoco.org/dataset/#</a:t>
            </a:r>
            <a:r>
              <a:rPr lang="en-US" altLang="ko-KR" dirty="0" smtClean="0">
                <a:hlinkClick r:id="rId4"/>
              </a:rPr>
              <a:t>download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8732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Download </a:t>
            </a:r>
            <a:r>
              <a:rPr lang="en-US" altLang="ko-KR" dirty="0" err="1" smtClean="0"/>
              <a:t>github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4400" dirty="0" err="1" smtClean="0"/>
              <a:t>Git</a:t>
            </a:r>
            <a:r>
              <a:rPr lang="en-US" altLang="ko-KR" sz="4400" dirty="0" smtClean="0"/>
              <a:t> clone </a:t>
            </a:r>
            <a:r>
              <a:rPr lang="en-US" altLang="ko-KR" sz="4400" dirty="0" smtClean="0">
                <a:hlinkClick r:id="rId2"/>
              </a:rPr>
              <a:t>https://github.com/wgchang/POSTECH_CV_Tutorials.git</a:t>
            </a:r>
            <a:endParaRPr lang="ko-KR" altLang="en-US" sz="4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8347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Exercise 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Download VOC 2012 dataset and check examples</a:t>
            </a:r>
          </a:p>
          <a:p>
            <a:pPr lvl="1"/>
            <a:r>
              <a:rPr lang="en-US" altLang="ko-KR" dirty="0" smtClean="0"/>
              <a:t>006_fcn/</a:t>
            </a:r>
            <a:r>
              <a:rPr lang="en-US" altLang="ko-KR" dirty="0" err="1" smtClean="0"/>
              <a:t>train_FCN.ipynb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Filling </a:t>
            </a:r>
            <a:r>
              <a:rPr lang="en-US" altLang="ko-KR" b="1" dirty="0" smtClean="0"/>
              <a:t>TODO 1</a:t>
            </a:r>
            <a:r>
              <a:rPr lang="en-US" altLang="ko-KR" dirty="0" smtClean="0"/>
              <a:t> in voc_loader.py</a:t>
            </a:r>
          </a:p>
          <a:p>
            <a:pPr lvl="2"/>
            <a:r>
              <a:rPr lang="en-US" altLang="ko-KR" dirty="0" smtClean="0"/>
              <a:t>Implement </a:t>
            </a:r>
            <a:r>
              <a:rPr lang="en-US" altLang="ko-KR" b="1" i="1" dirty="0" err="1" smtClean="0"/>
              <a:t>random_crop</a:t>
            </a:r>
            <a:r>
              <a:rPr lang="en-US" altLang="ko-KR" dirty="0" smtClean="0"/>
              <a:t> and </a:t>
            </a:r>
            <a:r>
              <a:rPr lang="en-US" altLang="ko-KR" b="1" i="1" dirty="0" smtClean="0"/>
              <a:t>flipping </a:t>
            </a:r>
            <a:r>
              <a:rPr lang="en-US" altLang="ko-KR" dirty="0" smtClean="0"/>
              <a:t>in </a:t>
            </a:r>
            <a:r>
              <a:rPr lang="en-US" altLang="ko-KR" b="1" dirty="0" smtClean="0"/>
              <a:t>_</a:t>
            </a:r>
            <a:r>
              <a:rPr lang="en-US" altLang="ko-KR" b="1" dirty="0" err="1" smtClean="0"/>
              <a:t>prepro</a:t>
            </a:r>
            <a:r>
              <a:rPr lang="en-US" altLang="ko-KR" b="1" dirty="0" smtClean="0"/>
              <a:t>()</a:t>
            </a:r>
            <a:r>
              <a:rPr lang="en-US" altLang="ko-KR" dirty="0" smtClean="0"/>
              <a:t> function</a:t>
            </a:r>
          </a:p>
          <a:p>
            <a:pPr lvl="2"/>
            <a:r>
              <a:rPr lang="en-US" altLang="ko-KR" dirty="0" smtClean="0"/>
              <a:t>Use Image of PIL module</a:t>
            </a:r>
          </a:p>
          <a:p>
            <a:pPr lvl="3"/>
            <a:r>
              <a:rPr lang="en-US" altLang="ko-KR" dirty="0">
                <a:hlinkClick r:id="rId2"/>
              </a:rPr>
              <a:t>http://</a:t>
            </a:r>
            <a:r>
              <a:rPr lang="en-US" altLang="ko-KR" dirty="0" smtClean="0">
                <a:hlinkClick r:id="rId2"/>
              </a:rPr>
              <a:t>pillow.readthedocs.io/en/3.1.x/reference/Image.html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Crop(left, top, right, bottom)</a:t>
            </a:r>
          </a:p>
          <a:p>
            <a:pPr lvl="3"/>
            <a:r>
              <a:rPr lang="en-US" altLang="ko-KR" dirty="0" smtClean="0"/>
              <a:t>Transpose(</a:t>
            </a:r>
            <a:r>
              <a:rPr lang="en-US" altLang="ko-KR" dirty="0" err="1" smtClean="0"/>
              <a:t>method_option</a:t>
            </a:r>
            <a:r>
              <a:rPr lang="en-US" altLang="ko-KR" dirty="0" smtClean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082" y="3806099"/>
            <a:ext cx="3456384" cy="275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7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Exercise 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Implement the function to return bilinear filter with a given filter size</a:t>
            </a:r>
          </a:p>
          <a:p>
            <a:pPr lvl="1"/>
            <a:r>
              <a:rPr lang="en-US" altLang="ko-KR" dirty="0" smtClean="0"/>
              <a:t>Filling the </a:t>
            </a:r>
            <a:r>
              <a:rPr lang="en-US" altLang="ko-KR" b="1" dirty="0" smtClean="0"/>
              <a:t>TODO 2</a:t>
            </a:r>
            <a:r>
              <a:rPr lang="en-US" altLang="ko-KR" dirty="0" smtClean="0"/>
              <a:t> in </a:t>
            </a:r>
            <a:r>
              <a:rPr lang="en-US" altLang="ko-KR" dirty="0" err="1" smtClean="0"/>
              <a:t>get_bilinear_filter</a:t>
            </a:r>
            <a:r>
              <a:rPr lang="en-US" altLang="ko-KR" dirty="0" smtClean="0"/>
              <a:t>() at </a:t>
            </a:r>
            <a:r>
              <a:rPr lang="en-US" altLang="ko-KR" dirty="0" err="1" smtClean="0"/>
              <a:t>train_FCN.ipynb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572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Exercise 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Implement VGG-16 network with fully convolutional layers and load weights from pre-trained model</a:t>
            </a:r>
          </a:p>
          <a:p>
            <a:pPr lvl="1"/>
            <a:r>
              <a:rPr lang="en-US" altLang="ko-KR" dirty="0" smtClean="0"/>
              <a:t>Filling the </a:t>
            </a:r>
            <a:r>
              <a:rPr lang="en-US" altLang="ko-KR" b="1" dirty="0" smtClean="0"/>
              <a:t>TODO 3</a:t>
            </a:r>
            <a:r>
              <a:rPr lang="en-US" altLang="ko-KR" dirty="0" smtClean="0"/>
              <a:t> in fcn_vgg.py</a:t>
            </a:r>
          </a:p>
          <a:p>
            <a:pPr lvl="1"/>
            <a:r>
              <a:rPr lang="en-US" altLang="ko-KR" dirty="0" smtClean="0"/>
              <a:t>Refer 004_pretrained_models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044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 </a:t>
            </a:r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Implement </a:t>
            </a:r>
            <a:r>
              <a:rPr lang="en-US" altLang="ko-KR" dirty="0" smtClean="0"/>
              <a:t>FCN-16s and FCN-32s network</a:t>
            </a:r>
          </a:p>
          <a:p>
            <a:r>
              <a:rPr lang="en-US" altLang="ko-KR" dirty="0" smtClean="0"/>
              <a:t>Filling </a:t>
            </a:r>
            <a:r>
              <a:rPr lang="en-US" altLang="ko-KR" b="1" dirty="0" smtClean="0"/>
              <a:t>TODO 4</a:t>
            </a:r>
            <a:r>
              <a:rPr lang="en-US" altLang="ko-KR" dirty="0" smtClean="0"/>
              <a:t> in fcn_vgg.py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1273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DeConvNet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Convolution network for feature extraction</a:t>
            </a:r>
          </a:p>
          <a:p>
            <a:r>
              <a:rPr lang="en-US" altLang="ko-KR" dirty="0" smtClean="0"/>
              <a:t>Deconvolution network for shape reconstruction</a:t>
            </a:r>
          </a:p>
          <a:p>
            <a:pPr lvl="1"/>
            <a:r>
              <a:rPr lang="en-US" altLang="ko-KR" dirty="0" smtClean="0"/>
              <a:t>Mirrored version of convolution</a:t>
            </a:r>
          </a:p>
          <a:p>
            <a:pPr lvl="2"/>
            <a:r>
              <a:rPr lang="en-US" altLang="ko-KR" dirty="0" smtClean="0"/>
              <a:t>Pooling =&gt; </a:t>
            </a:r>
            <a:r>
              <a:rPr lang="en-US" altLang="ko-KR" dirty="0" err="1" smtClean="0"/>
              <a:t>Unpooling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Convolution =&gt; Deconvolution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6" name="오른쪽 대괄호 5"/>
          <p:cNvSpPr/>
          <p:nvPr/>
        </p:nvSpPr>
        <p:spPr>
          <a:xfrm rot="16200000">
            <a:off x="2387825" y="1310668"/>
            <a:ext cx="300982" cy="4717608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80889" y="3140968"/>
            <a:ext cx="3149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Equivalent with vgg-16 network</a:t>
            </a:r>
            <a:endParaRPr lang="ko-KR" altLang="en-US" dirty="0"/>
          </a:p>
        </p:txBody>
      </p:sp>
      <p:sp>
        <p:nvSpPr>
          <p:cNvPr id="8" name="오른쪽 대괄호 7"/>
          <p:cNvSpPr/>
          <p:nvPr/>
        </p:nvSpPr>
        <p:spPr>
          <a:xfrm rot="16200000">
            <a:off x="6849873" y="1692399"/>
            <a:ext cx="278078" cy="3951151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29231" y="3150923"/>
            <a:ext cx="351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Mirrored version of vgg-16 network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l="2393" t="5288" r="960" b="27799"/>
          <a:stretch/>
        </p:blipFill>
        <p:spPr>
          <a:xfrm>
            <a:off x="171892" y="3773800"/>
            <a:ext cx="8856984" cy="225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9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Deconvolution Network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Operations</a:t>
            </a:r>
          </a:p>
          <a:p>
            <a:pPr lvl="1"/>
            <a:r>
              <a:rPr lang="en-US" altLang="ko-KR" dirty="0" smtClean="0"/>
              <a:t>Composed of Deconvolution, </a:t>
            </a:r>
            <a:r>
              <a:rPr lang="en-US" altLang="ko-KR" dirty="0" err="1" smtClean="0"/>
              <a:t>Unpooling</a:t>
            </a:r>
            <a:r>
              <a:rPr lang="en-US" altLang="ko-KR" dirty="0" smtClean="0"/>
              <a:t> and Non-linearity</a:t>
            </a:r>
          </a:p>
          <a:p>
            <a:endParaRPr lang="en-US" altLang="ko-KR" dirty="0"/>
          </a:p>
          <a:p>
            <a:r>
              <a:rPr lang="en-US" altLang="ko-KR" dirty="0" err="1" smtClean="0"/>
              <a:t>Unpooling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Place activations to pooled location</a:t>
            </a:r>
          </a:p>
          <a:p>
            <a:pPr lvl="1"/>
            <a:r>
              <a:rPr lang="en-US" altLang="ko-KR" dirty="0" smtClean="0"/>
              <a:t>Preserve structure of activations</a:t>
            </a:r>
          </a:p>
          <a:p>
            <a:pPr lvl="1"/>
            <a:endParaRPr lang="en-US" altLang="ko-KR" dirty="0"/>
          </a:p>
          <a:p>
            <a:r>
              <a:rPr lang="en-US" altLang="ko-KR" dirty="0" smtClean="0"/>
              <a:t>Deconvolution</a:t>
            </a:r>
          </a:p>
          <a:p>
            <a:pPr lvl="1"/>
            <a:r>
              <a:rPr lang="en-US" altLang="ko-KR" dirty="0" smtClean="0"/>
              <a:t>Density sparse activations</a:t>
            </a:r>
          </a:p>
          <a:p>
            <a:pPr lvl="1"/>
            <a:r>
              <a:rPr lang="en-US" altLang="ko-KR" dirty="0" smtClean="0"/>
              <a:t>Bases to reconstruct shape</a:t>
            </a:r>
          </a:p>
          <a:p>
            <a:pPr lvl="1"/>
            <a:endParaRPr lang="en-US" altLang="ko-KR" dirty="0"/>
          </a:p>
          <a:p>
            <a:r>
              <a:rPr lang="en-US" altLang="ko-KR" dirty="0" err="1" smtClean="0"/>
              <a:t>ReLU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2132856"/>
            <a:ext cx="4200995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2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Unpooling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17" y="1628800"/>
            <a:ext cx="8377019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22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How </a:t>
            </a:r>
            <a:r>
              <a:rPr lang="en-US" altLang="ko-KR" dirty="0" err="1" smtClean="0"/>
              <a:t>DeconvNet</a:t>
            </a:r>
            <a:r>
              <a:rPr lang="en-US" altLang="ko-KR" dirty="0" smtClean="0"/>
              <a:t> works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1" y="2827088"/>
            <a:ext cx="6857999" cy="175947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170568" y="1854618"/>
            <a:ext cx="933151" cy="1341417"/>
            <a:chOff x="36757" y="1712452"/>
            <a:chExt cx="1244201" cy="178855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57" y="1712452"/>
              <a:ext cx="1244201" cy="1244201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cxnSp>
          <p:nvCxnSpPr>
            <p:cNvPr id="7" name="직선 연결선 6"/>
            <p:cNvCxnSpPr>
              <a:stCxn id="6" idx="2"/>
            </p:cNvCxnSpPr>
            <p:nvPr/>
          </p:nvCxnSpPr>
          <p:spPr>
            <a:xfrm flipH="1">
              <a:off x="261794" y="2956653"/>
              <a:ext cx="397064" cy="544355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/>
          <p:cNvGrpSpPr/>
          <p:nvPr/>
        </p:nvGrpSpPr>
        <p:grpSpPr>
          <a:xfrm>
            <a:off x="2303748" y="1845884"/>
            <a:ext cx="3355211" cy="1767512"/>
            <a:chOff x="1547664" y="1700808"/>
            <a:chExt cx="4473614" cy="235668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7664" y="1700808"/>
              <a:ext cx="1237721" cy="1244201"/>
            </a:xfrm>
            <a:prstGeom prst="rect">
              <a:avLst/>
            </a:prstGeom>
            <a:ln w="19050">
              <a:solidFill>
                <a:schemeClr val="accent5"/>
              </a:solidFill>
            </a:ln>
          </p:spPr>
        </p:pic>
        <p:cxnSp>
          <p:nvCxnSpPr>
            <p:cNvPr id="10" name="직선 연결선 9"/>
            <p:cNvCxnSpPr>
              <a:stCxn id="9" idx="2"/>
            </p:cNvCxnSpPr>
            <p:nvPr/>
          </p:nvCxnSpPr>
          <p:spPr>
            <a:xfrm>
              <a:off x="2166525" y="2945009"/>
              <a:ext cx="3854753" cy="1112481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3260233" y="1845884"/>
            <a:ext cx="2607911" cy="1728193"/>
            <a:chOff x="2822977" y="1700807"/>
            <a:chExt cx="3477215" cy="230425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2977" y="1700807"/>
              <a:ext cx="1244201" cy="1244201"/>
            </a:xfrm>
            <a:prstGeom prst="rect">
              <a:avLst/>
            </a:prstGeom>
            <a:ln w="19050">
              <a:solidFill>
                <a:schemeClr val="accent6"/>
              </a:solidFill>
            </a:ln>
          </p:spPr>
        </p:pic>
        <p:cxnSp>
          <p:nvCxnSpPr>
            <p:cNvPr id="13" name="직선 연결선 12"/>
            <p:cNvCxnSpPr>
              <a:stCxn id="12" idx="2"/>
            </p:cNvCxnSpPr>
            <p:nvPr/>
          </p:nvCxnSpPr>
          <p:spPr>
            <a:xfrm>
              <a:off x="3445078" y="2945008"/>
              <a:ext cx="2855114" cy="1060056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>
            <a:off x="4217345" y="1845883"/>
            <a:ext cx="2105789" cy="1728194"/>
            <a:chOff x="4099127" y="1700806"/>
            <a:chExt cx="2807718" cy="2304258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127" y="1700806"/>
              <a:ext cx="1247441" cy="1244201"/>
            </a:xfrm>
            <a:prstGeom prst="rect">
              <a:avLst/>
            </a:prstGeom>
            <a:ln w="19050">
              <a:solidFill>
                <a:schemeClr val="accent5"/>
              </a:solidFill>
            </a:ln>
          </p:spPr>
        </p:pic>
        <p:cxnSp>
          <p:nvCxnSpPr>
            <p:cNvPr id="16" name="직선 연결선 15"/>
            <p:cNvCxnSpPr/>
            <p:nvPr/>
          </p:nvCxnSpPr>
          <p:spPr>
            <a:xfrm>
              <a:off x="4833849" y="2943595"/>
              <a:ext cx="2072996" cy="1061469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/>
          <p:cNvGrpSpPr/>
          <p:nvPr/>
        </p:nvGrpSpPr>
        <p:grpSpPr>
          <a:xfrm>
            <a:off x="5176888" y="1845883"/>
            <a:ext cx="1350785" cy="1620182"/>
            <a:chOff x="5378517" y="1700805"/>
            <a:chExt cx="1801046" cy="2160243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8517" y="1700805"/>
              <a:ext cx="1244201" cy="1244201"/>
            </a:xfrm>
            <a:prstGeom prst="rect">
              <a:avLst/>
            </a:prstGeom>
            <a:ln w="19050">
              <a:solidFill>
                <a:schemeClr val="accent6"/>
              </a:solidFill>
            </a:ln>
          </p:spPr>
        </p:pic>
        <p:cxnSp>
          <p:nvCxnSpPr>
            <p:cNvPr id="19" name="직선 연결선 18"/>
            <p:cNvCxnSpPr>
              <a:stCxn id="18" idx="2"/>
            </p:cNvCxnSpPr>
            <p:nvPr/>
          </p:nvCxnSpPr>
          <p:spPr>
            <a:xfrm>
              <a:off x="6000618" y="2945006"/>
              <a:ext cx="1178945" cy="916042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/>
          <p:cNvGrpSpPr/>
          <p:nvPr/>
        </p:nvGrpSpPr>
        <p:grpSpPr>
          <a:xfrm>
            <a:off x="6134001" y="1844824"/>
            <a:ext cx="933151" cy="1621241"/>
            <a:chOff x="6654667" y="1699394"/>
            <a:chExt cx="1244201" cy="2161654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4667" y="1699394"/>
              <a:ext cx="1244201" cy="1244201"/>
            </a:xfrm>
            <a:prstGeom prst="rect">
              <a:avLst/>
            </a:prstGeom>
            <a:ln w="19050">
              <a:solidFill>
                <a:schemeClr val="accent5"/>
              </a:solidFill>
            </a:ln>
          </p:spPr>
        </p:pic>
        <p:cxnSp>
          <p:nvCxnSpPr>
            <p:cNvPr id="22" name="직선 연결선 21"/>
            <p:cNvCxnSpPr>
              <a:stCxn id="21" idx="2"/>
            </p:cNvCxnSpPr>
            <p:nvPr/>
          </p:nvCxnSpPr>
          <p:spPr>
            <a:xfrm>
              <a:off x="7276768" y="2943595"/>
              <a:ext cx="364799" cy="917453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4190851" y="3844107"/>
            <a:ext cx="2703407" cy="1667358"/>
            <a:chOff x="4063802" y="4365104"/>
            <a:chExt cx="3604542" cy="2223144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3802" y="5344047"/>
              <a:ext cx="1240961" cy="1244201"/>
            </a:xfrm>
            <a:prstGeom prst="rect">
              <a:avLst/>
            </a:prstGeom>
            <a:ln w="19050">
              <a:solidFill>
                <a:schemeClr val="accent6"/>
              </a:solidFill>
            </a:ln>
          </p:spPr>
        </p:pic>
        <p:cxnSp>
          <p:nvCxnSpPr>
            <p:cNvPr id="25" name="직선 연결선 24"/>
            <p:cNvCxnSpPr>
              <a:stCxn id="24" idx="0"/>
            </p:cNvCxnSpPr>
            <p:nvPr/>
          </p:nvCxnSpPr>
          <p:spPr>
            <a:xfrm flipV="1">
              <a:off x="4684283" y="4365104"/>
              <a:ext cx="2984061" cy="978943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/>
          <p:cNvGrpSpPr/>
          <p:nvPr/>
        </p:nvGrpSpPr>
        <p:grpSpPr>
          <a:xfrm>
            <a:off x="5144373" y="3843372"/>
            <a:ext cx="1922778" cy="1668827"/>
            <a:chOff x="5335164" y="4364124"/>
            <a:chExt cx="2563704" cy="2225103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5164" y="5345026"/>
              <a:ext cx="1247441" cy="1244201"/>
            </a:xfrm>
            <a:prstGeom prst="rect">
              <a:avLst/>
            </a:prstGeom>
            <a:ln w="19050">
              <a:solidFill>
                <a:schemeClr val="accent5"/>
              </a:solidFill>
            </a:ln>
          </p:spPr>
        </p:pic>
        <p:cxnSp>
          <p:nvCxnSpPr>
            <p:cNvPr id="28" name="직선 연결선 27"/>
            <p:cNvCxnSpPr>
              <a:stCxn id="27" idx="0"/>
            </p:cNvCxnSpPr>
            <p:nvPr/>
          </p:nvCxnSpPr>
          <p:spPr>
            <a:xfrm flipV="1">
              <a:off x="5958885" y="4364124"/>
              <a:ext cx="1939983" cy="980902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/>
          <p:cNvGrpSpPr/>
          <p:nvPr/>
        </p:nvGrpSpPr>
        <p:grpSpPr>
          <a:xfrm>
            <a:off x="6100324" y="3842638"/>
            <a:ext cx="1117652" cy="1669562"/>
            <a:chOff x="6609766" y="4363145"/>
            <a:chExt cx="1490202" cy="2226083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9766" y="5345027"/>
              <a:ext cx="1247441" cy="1244201"/>
            </a:xfrm>
            <a:prstGeom prst="rect">
              <a:avLst/>
            </a:prstGeom>
            <a:ln w="19050">
              <a:solidFill>
                <a:schemeClr val="accent6"/>
              </a:solidFill>
            </a:ln>
          </p:spPr>
        </p:pic>
        <p:cxnSp>
          <p:nvCxnSpPr>
            <p:cNvPr id="31" name="직선 연결선 30"/>
            <p:cNvCxnSpPr>
              <a:stCxn id="30" idx="0"/>
            </p:cNvCxnSpPr>
            <p:nvPr/>
          </p:nvCxnSpPr>
          <p:spPr>
            <a:xfrm flipV="1">
              <a:off x="7233487" y="4363145"/>
              <a:ext cx="866481" cy="981882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/>
          <p:cNvGrpSpPr/>
          <p:nvPr/>
        </p:nvGrpSpPr>
        <p:grpSpPr>
          <a:xfrm>
            <a:off x="7067151" y="3842637"/>
            <a:ext cx="925861" cy="1670297"/>
            <a:chOff x="7884368" y="4362167"/>
            <a:chExt cx="1234481" cy="2227062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4368" y="5345028"/>
              <a:ext cx="1234481" cy="1244201"/>
            </a:xfrm>
            <a:prstGeom prst="rect">
              <a:avLst/>
            </a:prstGeom>
            <a:ln w="19050">
              <a:solidFill>
                <a:schemeClr val="accent5"/>
              </a:solidFill>
            </a:ln>
          </p:spPr>
        </p:pic>
        <p:cxnSp>
          <p:nvCxnSpPr>
            <p:cNvPr id="34" name="직선 연결선 33"/>
            <p:cNvCxnSpPr>
              <a:stCxn id="33" idx="0"/>
            </p:cNvCxnSpPr>
            <p:nvPr/>
          </p:nvCxnSpPr>
          <p:spPr>
            <a:xfrm flipH="1" flipV="1">
              <a:off x="8288825" y="4362167"/>
              <a:ext cx="212784" cy="982861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연결선 34"/>
          <p:cNvCxnSpPr/>
          <p:nvPr/>
        </p:nvCxnSpPr>
        <p:spPr>
          <a:xfrm>
            <a:off x="1339346" y="4708203"/>
            <a:ext cx="35950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1339345" y="4978233"/>
            <a:ext cx="359509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1339346" y="5248263"/>
            <a:ext cx="35950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786392" y="5109763"/>
            <a:ext cx="17043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Unpooled</a:t>
            </a:r>
            <a:r>
              <a:rPr lang="en-US" altLang="ko-KR" sz="135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activation</a:t>
            </a:r>
            <a:endParaRPr lang="ko-KR" altLang="en-US" sz="135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786392" y="4839733"/>
            <a:ext cx="17427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 err="1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Deconved</a:t>
            </a:r>
            <a:r>
              <a:rPr lang="en-US" altLang="ko-KR" sz="135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activation</a:t>
            </a:r>
            <a:endParaRPr lang="ko-KR" altLang="en-US" sz="135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786392" y="4569703"/>
            <a:ext cx="56938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endParaRPr lang="ko-KR" altLang="en-US" sz="135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218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How to Learn?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Instance-wise prediction</a:t>
            </a:r>
          </a:p>
          <a:p>
            <a:pPr lvl="1"/>
            <a:r>
              <a:rPr lang="en-US" altLang="ko-KR" sz="1800" dirty="0" smtClean="0"/>
              <a:t>Using object proposals</a:t>
            </a:r>
          </a:p>
          <a:p>
            <a:pPr lvl="1"/>
            <a:r>
              <a:rPr lang="en-US" altLang="ko-KR" sz="1800" dirty="0" smtClean="0"/>
              <a:t>Preserve structure of activations</a:t>
            </a:r>
          </a:p>
          <a:p>
            <a:pPr lvl="1"/>
            <a:r>
              <a:rPr lang="en-US" altLang="ko-KR" sz="1800" dirty="0" smtClean="0"/>
              <a:t>Identify objects with multi-scales</a:t>
            </a:r>
          </a:p>
          <a:p>
            <a:pPr lvl="1"/>
            <a:endParaRPr lang="en-US" altLang="ko-KR" dirty="0"/>
          </a:p>
          <a:p>
            <a:r>
              <a:rPr lang="en-US" altLang="ko-KR" dirty="0" smtClean="0"/>
              <a:t>Two-stage training</a:t>
            </a:r>
          </a:p>
          <a:p>
            <a:pPr lvl="1"/>
            <a:r>
              <a:rPr lang="en-US" altLang="ko-KR" sz="1800" dirty="0" smtClean="0"/>
              <a:t>1</a:t>
            </a:r>
            <a:r>
              <a:rPr lang="en-US" altLang="ko-KR" sz="1800" baseline="30000" dirty="0" smtClean="0"/>
              <a:t>st</a:t>
            </a:r>
            <a:r>
              <a:rPr lang="en-US" altLang="ko-KR" sz="1800" dirty="0" smtClean="0"/>
              <a:t>: center-cropped</a:t>
            </a:r>
          </a:p>
          <a:p>
            <a:pPr lvl="1"/>
            <a:r>
              <a:rPr lang="en-US" altLang="ko-KR" sz="1800" dirty="0" smtClean="0"/>
              <a:t>2</a:t>
            </a:r>
            <a:r>
              <a:rPr lang="en-US" altLang="ko-KR" sz="1800" baseline="30000" dirty="0" smtClean="0"/>
              <a:t>nd</a:t>
            </a:r>
            <a:r>
              <a:rPr lang="en-US" altLang="ko-KR" sz="1800" dirty="0" smtClean="0"/>
              <a:t>: proposal-generated</a:t>
            </a:r>
          </a:p>
          <a:p>
            <a:pPr lvl="1"/>
            <a:r>
              <a:rPr lang="en-US" altLang="ko-KR" sz="1800" dirty="0" smtClean="0"/>
              <a:t>The network generalize </a:t>
            </a:r>
            <a:br>
              <a:rPr lang="en-US" altLang="ko-KR" sz="1800" dirty="0" smtClean="0"/>
            </a:br>
            <a:r>
              <a:rPr lang="en-US" altLang="ko-KR" sz="1800" dirty="0" smtClean="0"/>
              <a:t>better</a:t>
            </a:r>
          </a:p>
          <a:p>
            <a:pPr lvl="1"/>
            <a:endParaRPr lang="en-US" altLang="ko-KR" sz="1800" dirty="0" smtClean="0"/>
          </a:p>
          <a:p>
            <a:r>
              <a:rPr lang="en-US" altLang="ko-KR" dirty="0" smtClean="0"/>
              <a:t>Ensemble</a:t>
            </a:r>
          </a:p>
          <a:p>
            <a:pPr lvl="1"/>
            <a:r>
              <a:rPr lang="en-US" altLang="ko-KR" sz="1800" dirty="0" smtClean="0"/>
              <a:t>Two </a:t>
            </a:r>
            <a:r>
              <a:rPr lang="en-US" altLang="ko-KR" sz="1800" dirty="0" err="1" smtClean="0"/>
              <a:t>DeConvNet</a:t>
            </a:r>
            <a:r>
              <a:rPr lang="en-US" altLang="ko-KR" sz="1800" dirty="0" smtClean="0"/>
              <a:t> with different receptive fields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740" y="1262593"/>
            <a:ext cx="4685014" cy="9101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3118339"/>
            <a:ext cx="5525355" cy="11521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5510690"/>
            <a:ext cx="5442537" cy="9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1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 </a:t>
            </a:r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Implement </a:t>
            </a:r>
            <a:r>
              <a:rPr lang="en-US" altLang="ko-KR" dirty="0" err="1" smtClean="0"/>
              <a:t>DeConvNet</a:t>
            </a:r>
            <a:endParaRPr lang="en-US" altLang="ko-KR" dirty="0"/>
          </a:p>
          <a:p>
            <a:r>
              <a:rPr lang="en-US" altLang="ko-KR" dirty="0"/>
              <a:t>Filling </a:t>
            </a:r>
            <a:r>
              <a:rPr lang="en-US" altLang="ko-KR" b="1" dirty="0"/>
              <a:t>TODO </a:t>
            </a:r>
            <a:r>
              <a:rPr lang="en-US" altLang="ko-KR" b="1" dirty="0" smtClean="0"/>
              <a:t>5</a:t>
            </a:r>
            <a:r>
              <a:rPr lang="en-US" altLang="ko-KR" dirty="0" smtClean="0"/>
              <a:t> </a:t>
            </a:r>
            <a:r>
              <a:rPr lang="en-US" altLang="ko-KR" dirty="0"/>
              <a:t>in </a:t>
            </a:r>
            <a:r>
              <a:rPr lang="en-US" altLang="ko-KR" dirty="0" smtClean="0"/>
              <a:t>fcn_vgg.py</a:t>
            </a:r>
          </a:p>
          <a:p>
            <a:pPr lvl="1"/>
            <a:r>
              <a:rPr lang="en-US" altLang="ko-KR" dirty="0" smtClean="0"/>
              <a:t>Use </a:t>
            </a:r>
            <a:r>
              <a:rPr lang="en-US" altLang="ko-KR" b="1" dirty="0" err="1" smtClean="0"/>
              <a:t>tf.nn.max_pool_with_argmax</a:t>
            </a:r>
            <a:r>
              <a:rPr lang="en-US" altLang="ko-KR" b="1" dirty="0" smtClean="0"/>
              <a:t>()</a:t>
            </a:r>
            <a:r>
              <a:rPr lang="en-US" altLang="ko-KR" dirty="0" smtClean="0"/>
              <a:t> instead of </a:t>
            </a:r>
            <a:r>
              <a:rPr lang="en-US" altLang="ko-KR" dirty="0" err="1" smtClean="0"/>
              <a:t>tf.nn.max_pool</a:t>
            </a:r>
            <a:r>
              <a:rPr lang="en-US" altLang="ko-KR" dirty="0" smtClean="0"/>
              <a:t>()</a:t>
            </a:r>
          </a:p>
          <a:p>
            <a:pPr lvl="1"/>
            <a:r>
              <a:rPr lang="en-US" altLang="ko-KR" dirty="0" err="1" smtClean="0"/>
              <a:t>Unpooling</a:t>
            </a:r>
            <a:r>
              <a:rPr lang="en-US" altLang="ko-KR" dirty="0" smtClean="0"/>
              <a:t> layer is not implemented in </a:t>
            </a:r>
            <a:r>
              <a:rPr lang="en-US" altLang="ko-KR" dirty="0" err="1" smtClean="0"/>
              <a:t>tensorflow</a:t>
            </a:r>
            <a:r>
              <a:rPr lang="en-US" altLang="ko-KR" dirty="0" smtClean="0"/>
              <a:t> officially, so just use the provided </a:t>
            </a:r>
            <a:r>
              <a:rPr lang="en-US" altLang="ko-KR" dirty="0" err="1" smtClean="0"/>
              <a:t>unpooling</a:t>
            </a:r>
            <a:r>
              <a:rPr lang="en-US" altLang="ko-KR" dirty="0" smtClean="0"/>
              <a:t> layer in fcn_vgg.py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7256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Today, </a:t>
            </a:r>
            <a:r>
              <a:rPr lang="en-US" dirty="0"/>
              <a:t>w</a:t>
            </a:r>
            <a:r>
              <a:rPr lang="en-US" dirty="0" smtClean="0"/>
              <a:t>e will do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Implement FCN network step by step</a:t>
            </a:r>
          </a:p>
          <a:p>
            <a:pPr lvl="1"/>
            <a:r>
              <a:rPr lang="en-US" altLang="ko-KR" dirty="0" smtClean="0"/>
              <a:t>Image preprocessing and load vgg-16 network</a:t>
            </a:r>
          </a:p>
          <a:p>
            <a:pPr lvl="1"/>
            <a:r>
              <a:rPr lang="en-US" altLang="ko-KR" dirty="0" smtClean="0"/>
              <a:t>Bilinear filter and up-sampling layer</a:t>
            </a:r>
          </a:p>
          <a:p>
            <a:pPr lvl="1"/>
            <a:r>
              <a:rPr lang="en-US" altLang="ko-KR" dirty="0" smtClean="0"/>
              <a:t>FCN-32s (simplest version)</a:t>
            </a:r>
          </a:p>
          <a:p>
            <a:pPr lvl="1"/>
            <a:r>
              <a:rPr lang="en-US" altLang="ko-KR" dirty="0" smtClean="0"/>
              <a:t>FCN-16s</a:t>
            </a:r>
            <a:endParaRPr lang="en-US" altLang="ko-KR" dirty="0"/>
          </a:p>
          <a:p>
            <a:pPr lvl="1"/>
            <a:r>
              <a:rPr lang="en-US" altLang="ko-KR" dirty="0" smtClean="0"/>
              <a:t>FCN-8s</a:t>
            </a:r>
          </a:p>
          <a:p>
            <a:r>
              <a:rPr lang="en-US" altLang="ko-KR" dirty="0"/>
              <a:t>Implement </a:t>
            </a:r>
            <a:r>
              <a:rPr lang="en-US" altLang="ko-KR" dirty="0" err="1" smtClean="0"/>
              <a:t>DeConvNet</a:t>
            </a:r>
            <a:r>
              <a:rPr lang="en-US" altLang="ko-KR" dirty="0" smtClean="0"/>
              <a:t> (Project)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427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3" name="Picture 2" descr="http://2.bp.blogspot.com/-1oz1a0FASrk/TeZi_tBo3uI/AAAAAAAAA7Q/VPuWStRw25s/s1600/question-mar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524" y="1999726"/>
            <a:ext cx="3295650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44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Semantic Segmentation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877898"/>
            <a:ext cx="8640960" cy="5633010"/>
          </a:xfrm>
        </p:spPr>
        <p:txBody>
          <a:bodyPr/>
          <a:lstStyle/>
          <a:p>
            <a:r>
              <a:rPr lang="en-US" altLang="ko-KR" dirty="0" smtClean="0"/>
              <a:t>Segmenting images based on its semantic notion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36" y="1916832"/>
            <a:ext cx="7477474" cy="4385942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5717811" y="1556792"/>
            <a:ext cx="2814629" cy="298649"/>
            <a:chOff x="5717811" y="1735976"/>
            <a:chExt cx="2814629" cy="29864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b="51974"/>
            <a:stretch/>
          </p:blipFill>
          <p:spPr>
            <a:xfrm>
              <a:off x="6653915" y="1735976"/>
              <a:ext cx="1878525" cy="28523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rcRect t="50400"/>
            <a:stretch/>
          </p:blipFill>
          <p:spPr>
            <a:xfrm>
              <a:off x="5717811" y="1740047"/>
              <a:ext cx="1878525" cy="2945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136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Semantic Segmentation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It would be considered as a </a:t>
            </a:r>
            <a:r>
              <a:rPr lang="en-US" altLang="ko-KR" dirty="0"/>
              <a:t>pixel-level </a:t>
            </a:r>
            <a:r>
              <a:rPr lang="en-US" altLang="ko-KR" dirty="0" smtClean="0"/>
              <a:t>classification problem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63" y="1916832"/>
            <a:ext cx="8254422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24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Semantic Segmentation using CNN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Image classification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Semantic segmentation	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587779" y="1700808"/>
            <a:ext cx="8276784" cy="1614708"/>
            <a:chOff x="587779" y="1556688"/>
            <a:chExt cx="8276784" cy="1614708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94"/>
            <a:stretch/>
          </p:blipFill>
          <p:spPr bwMode="auto">
            <a:xfrm>
              <a:off x="2120108" y="1556792"/>
              <a:ext cx="6744455" cy="16146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2" descr="http://falcon.postech.ac.kr/result/JPEGImages/2007_000129.jpg"/>
            <p:cNvPicPr preferRelativeResize="0">
              <a:picLocks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" t="66" r="435" b="138"/>
            <a:stretch/>
          </p:blipFill>
          <p:spPr bwMode="auto">
            <a:xfrm>
              <a:off x="1044703" y="1556688"/>
              <a:ext cx="990000" cy="99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587779" y="2528836"/>
              <a:ext cx="19038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smtClean="0"/>
                <a:t>query image</a:t>
              </a:r>
              <a:endParaRPr lang="ko-KR" altLang="en-US" sz="1200" b="1" dirty="0"/>
            </a:p>
          </p:txBody>
        </p:sp>
      </p:grp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42" y="4254529"/>
            <a:ext cx="8103074" cy="2009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3809" y="4619536"/>
            <a:ext cx="1079614" cy="109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2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How to Apply Classification Network?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Main idea 1</a:t>
            </a:r>
          </a:p>
          <a:p>
            <a:pPr lvl="1"/>
            <a:r>
              <a:rPr lang="en-US" altLang="ko-KR" dirty="0" smtClean="0"/>
              <a:t>Interpreting fully connected (fc) layers as convolution layers</a:t>
            </a:r>
          </a:p>
          <a:p>
            <a:pPr lvl="1"/>
            <a:r>
              <a:rPr lang="en-US" altLang="ko-KR" dirty="0" smtClean="0"/>
              <a:t>Each fc layer is identical to a convolution layer with </a:t>
            </a:r>
            <a:r>
              <a:rPr lang="en-US" altLang="ko-KR" b="1" dirty="0" smtClean="0"/>
              <a:t>a large spatial filter</a:t>
            </a:r>
            <a:r>
              <a:rPr lang="en-US" altLang="ko-KR" dirty="0" smtClean="0"/>
              <a:t> that covers entire input field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41" y="2617597"/>
            <a:ext cx="7814665" cy="361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47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Apply Classification Network?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Main idea 2</a:t>
            </a:r>
          </a:p>
          <a:p>
            <a:pPr lvl="1"/>
            <a:r>
              <a:rPr lang="en-US" altLang="ko-KR" dirty="0" smtClean="0"/>
              <a:t>Up-sampling the output map </a:t>
            </a:r>
          </a:p>
          <a:p>
            <a:pPr lvl="2"/>
            <a:r>
              <a:rPr lang="en-US" altLang="ko-KR" dirty="0" smtClean="0"/>
              <a:t>Feature map size -&gt; input image size</a:t>
            </a:r>
          </a:p>
          <a:p>
            <a:pPr lvl="1"/>
            <a:r>
              <a:rPr lang="en-US" altLang="ko-KR" dirty="0" smtClean="0"/>
              <a:t>Applying a layer doing a bilinear interpolation</a:t>
            </a:r>
          </a:p>
          <a:p>
            <a:pPr lvl="2"/>
            <a:r>
              <a:rPr lang="en-US" altLang="ko-KR" dirty="0" smtClean="0"/>
              <a:t>Deconvolution layer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5918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Bilinear interpolation</a:t>
            </a:r>
            <a:endParaRPr lang="ko-KR" altLang="en-US" dirty="0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7292600"/>
              </p:ext>
            </p:extLst>
          </p:nvPr>
        </p:nvGraphicFramePr>
        <p:xfrm>
          <a:off x="2589978" y="4846130"/>
          <a:ext cx="766800" cy="7661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400">
                  <a:extLst>
                    <a:ext uri="{9D8B030D-6E8A-4147-A177-3AD203B41FA5}">
                      <a16:colId xmlns:a16="http://schemas.microsoft.com/office/drawing/2014/main" val="1666412970"/>
                    </a:ext>
                  </a:extLst>
                </a:gridCol>
                <a:gridCol w="383400">
                  <a:extLst>
                    <a:ext uri="{9D8B030D-6E8A-4147-A177-3AD203B41FA5}">
                      <a16:colId xmlns:a16="http://schemas.microsoft.com/office/drawing/2014/main" val="3373818703"/>
                    </a:ext>
                  </a:extLst>
                </a:gridCol>
              </a:tblGrid>
              <a:tr h="400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636509"/>
                  </a:ext>
                </a:extLst>
              </a:tr>
              <a:tr h="3196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4866872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61812" t="14338" b="35692"/>
          <a:stretch/>
        </p:blipFill>
        <p:spPr>
          <a:xfrm>
            <a:off x="899592" y="980728"/>
            <a:ext cx="3434868" cy="29749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963" t="13150" r="59450" b="60676"/>
          <a:stretch/>
        </p:blipFill>
        <p:spPr>
          <a:xfrm>
            <a:off x="4654282" y="1705040"/>
            <a:ext cx="3839090" cy="1723673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>
            <a:off x="3779912" y="5229200"/>
            <a:ext cx="122413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848894"/>
              </p:ext>
            </p:extLst>
          </p:nvPr>
        </p:nvGraphicFramePr>
        <p:xfrm>
          <a:off x="5364088" y="4654100"/>
          <a:ext cx="1150200" cy="115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400">
                  <a:extLst>
                    <a:ext uri="{9D8B030D-6E8A-4147-A177-3AD203B41FA5}">
                      <a16:colId xmlns:a16="http://schemas.microsoft.com/office/drawing/2014/main" val="1759615934"/>
                    </a:ext>
                  </a:extLst>
                </a:gridCol>
                <a:gridCol w="383400">
                  <a:extLst>
                    <a:ext uri="{9D8B030D-6E8A-4147-A177-3AD203B41FA5}">
                      <a16:colId xmlns:a16="http://schemas.microsoft.com/office/drawing/2014/main" val="3291989588"/>
                    </a:ext>
                  </a:extLst>
                </a:gridCol>
                <a:gridCol w="383400">
                  <a:extLst>
                    <a:ext uri="{9D8B030D-6E8A-4147-A177-3AD203B41FA5}">
                      <a16:colId xmlns:a16="http://schemas.microsoft.com/office/drawing/2014/main" val="2976501006"/>
                    </a:ext>
                  </a:extLst>
                </a:gridCol>
              </a:tblGrid>
              <a:tr h="383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892509"/>
                  </a:ext>
                </a:extLst>
              </a:tr>
              <a:tr h="38340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442806"/>
                  </a:ext>
                </a:extLst>
              </a:tr>
              <a:tr h="383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3587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11919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9|2.4|8.1|7.8|8.1|2|1.8|1.6|1.9|1.8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2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23E8AF2B-E301-47D0-B79A-C4FC5A7D7E4D}" vid="{11F97E32-DED0-41EC-9ED2-845C9728767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postech_ppt_양식</Template>
  <TotalTime>785</TotalTime>
  <Words>834</Words>
  <Application>Microsoft Office PowerPoint</Application>
  <PresentationFormat>화면 슬라이드 쇼(4:3)</PresentationFormat>
  <Paragraphs>285</Paragraphs>
  <Slides>30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맑은 고딕</vt:lpstr>
      <vt:lpstr>Arial</vt:lpstr>
      <vt:lpstr>Calibri</vt:lpstr>
      <vt:lpstr>Wingdings</vt:lpstr>
      <vt:lpstr>Office 테마</vt:lpstr>
      <vt:lpstr>Semantic Segmentation</vt:lpstr>
      <vt:lpstr>Download github</vt:lpstr>
      <vt:lpstr>Today, we will do </vt:lpstr>
      <vt:lpstr>Semantic Segmentation</vt:lpstr>
      <vt:lpstr>Semantic Segmentation</vt:lpstr>
      <vt:lpstr>Semantic Segmentation using CNN</vt:lpstr>
      <vt:lpstr>How to Apply Classification Network?</vt:lpstr>
      <vt:lpstr>How to Apply Classification Network?</vt:lpstr>
      <vt:lpstr>Bilinear interpolation</vt:lpstr>
      <vt:lpstr>Bilinear interpolation</vt:lpstr>
      <vt:lpstr>Deconvolutional Layer</vt:lpstr>
      <vt:lpstr>Deconvolutional Layer</vt:lpstr>
      <vt:lpstr>Deconvolutional Layer</vt:lpstr>
      <vt:lpstr>Deconvolution with Bilinear Filter</vt:lpstr>
      <vt:lpstr>Deconvolution with Bilinear Filter</vt:lpstr>
      <vt:lpstr>Deconvolution with Bilinear Filter</vt:lpstr>
      <vt:lpstr>Fully Convolutional Network (FCN)</vt:lpstr>
      <vt:lpstr>Fully Convolutional Network (FCN)</vt:lpstr>
      <vt:lpstr>Segmentation Dataset</vt:lpstr>
      <vt:lpstr>Exercise 1</vt:lpstr>
      <vt:lpstr>Exercise 2</vt:lpstr>
      <vt:lpstr>Exercise 3</vt:lpstr>
      <vt:lpstr>Exercise 4</vt:lpstr>
      <vt:lpstr>DeConvNet</vt:lpstr>
      <vt:lpstr>Deconvolution Network</vt:lpstr>
      <vt:lpstr>Unpooling</vt:lpstr>
      <vt:lpstr>How DeconvNet works</vt:lpstr>
      <vt:lpstr>How to Learn?</vt:lpstr>
      <vt:lpstr>Exercise 5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Semantic Segmentation</dc:title>
  <dc:creator>문종환(컴퓨터공학과)</dc:creator>
  <cp:lastModifiedBy>문종환(컴퓨터공학과)</cp:lastModifiedBy>
  <cp:revision>48</cp:revision>
  <cp:lastPrinted>2012-03-11T14:44:51Z</cp:lastPrinted>
  <dcterms:created xsi:type="dcterms:W3CDTF">2017-06-28T13:05:10Z</dcterms:created>
  <dcterms:modified xsi:type="dcterms:W3CDTF">2017-06-29T04:01:49Z</dcterms:modified>
</cp:coreProperties>
</file>